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96" r:id="rId2"/>
    <p:sldId id="297" r:id="rId3"/>
    <p:sldId id="302" r:id="rId4"/>
    <p:sldId id="299" r:id="rId5"/>
    <p:sldId id="307" r:id="rId6"/>
    <p:sldId id="301" r:id="rId7"/>
    <p:sldId id="298" r:id="rId8"/>
    <p:sldId id="300" r:id="rId9"/>
    <p:sldId id="303" r:id="rId10"/>
    <p:sldId id="304" r:id="rId11"/>
    <p:sldId id="305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</p:sldIdLst>
  <p:sldSz cx="13208000" cy="9906000"/>
  <p:notesSz cx="6888163" cy="967105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Tintin" panose="020B0604020202020204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44FD6-DB81-48B8-BB32-3DC6461385D5}" v="684" dt="2020-08-20T17:16:59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37" autoAdjust="0"/>
  </p:normalViewPr>
  <p:slideViewPr>
    <p:cSldViewPr snapToGrid="0">
      <p:cViewPr varScale="1">
        <p:scale>
          <a:sx n="77" d="100"/>
          <a:sy n="77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592125" y="3447519"/>
            <a:ext cx="10023751" cy="2377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505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795" y="6287008"/>
            <a:ext cx="7368413" cy="179095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60380" indent="0" algn="ctr">
              <a:buNone/>
              <a:defRPr sz="2744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70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205" y="1353820"/>
            <a:ext cx="1522395" cy="7198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9844" y="1353820"/>
            <a:ext cx="6812251" cy="7198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8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1EA-3D73-40F9-A763-48F787C351A7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9E88-FA18-4643-8F52-D0892ADC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7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598168" y="3447519"/>
            <a:ext cx="10024872" cy="2377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505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795" y="6286894"/>
            <a:ext cx="7368413" cy="1827341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744">
                <a:solidFill>
                  <a:schemeClr val="tx1"/>
                </a:solidFill>
              </a:defRPr>
            </a:lvl1pPr>
            <a:lvl2pPr marL="660380" indent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0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2123" y="3810508"/>
            <a:ext cx="4749367" cy="448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509" y="3810508"/>
            <a:ext cx="4752968" cy="448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9A0-0322-4F67-AB0B-089D598A6EF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859-5F78-4C80-BABC-F3903EE7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123" y="3341627"/>
            <a:ext cx="4749368" cy="101701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744" b="0" cap="all" spc="144" baseline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660380" indent="0">
              <a:buNone/>
              <a:defRPr sz="2744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2123" y="4540250"/>
            <a:ext cx="4749368" cy="375089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6509" y="4540250"/>
            <a:ext cx="4752968" cy="375089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66509" y="3341627"/>
            <a:ext cx="4752968" cy="101701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744" b="0" cap="all" spc="144" baseline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660380" indent="0">
              <a:buNone/>
              <a:defRPr sz="2744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1EA-3D73-40F9-A763-48F787C351A7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9E88-FA18-4643-8F52-D0892ADCD21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5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6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30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604000" cy="990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253319-9760-49EB-BCA1-20B13EB48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100380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5FC11C-B45A-4933-AEB9-B2587D2F9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969899"/>
              </p:ext>
            </p:extLst>
          </p:nvPr>
        </p:nvGraphicFramePr>
        <p:xfrm>
          <a:off x="-24913" y="9238996"/>
          <a:ext cx="13257826" cy="72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26">
                  <a:extLst>
                    <a:ext uri="{9D8B030D-6E8A-4147-A177-3AD203B41FA5}">
                      <a16:colId xmlns:a16="http://schemas.microsoft.com/office/drawing/2014/main" val="1610056232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132080" marR="132080" marT="66040" marB="66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053735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32080" marR="132080" marT="66040" marB="660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2427577"/>
                  </a:ext>
                </a:extLst>
              </a:tr>
            </a:tbl>
          </a:graphicData>
        </a:graphic>
      </p:graphicFrame>
      <p:sp>
        <p:nvSpPr>
          <p:cNvPr id="13" name="Title 9">
            <a:extLst>
              <a:ext uri="{FF2B5EF4-FFF2-40B4-BE49-F238E27FC236}">
                <a16:creationId xmlns:a16="http://schemas.microsoft.com/office/drawing/2014/main" id="{358B9920-B222-4093-B9FB-34BC9D8A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07" y="1220225"/>
            <a:ext cx="12623383" cy="100380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603999" cy="990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3EC6D8B-F0B4-4D65-9CD3-5FEF55250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100380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68CBE4D-9DE2-4901-86B5-8016E5EF8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044815"/>
              </p:ext>
            </p:extLst>
          </p:nvPr>
        </p:nvGraphicFramePr>
        <p:xfrm>
          <a:off x="-24913" y="9238996"/>
          <a:ext cx="13257826" cy="72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26">
                  <a:extLst>
                    <a:ext uri="{9D8B030D-6E8A-4147-A177-3AD203B41FA5}">
                      <a16:colId xmlns:a16="http://schemas.microsoft.com/office/drawing/2014/main" val="1610056232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132080" marR="132080" marT="66040" marB="66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053735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32080" marR="132080" marT="66040" marB="660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2427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3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319844" y="1393444"/>
            <a:ext cx="8576757" cy="17170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9844" y="3810510"/>
            <a:ext cx="8576757" cy="448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251" y="9011623"/>
            <a:ext cx="2983226" cy="467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4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52DB1EA-3D73-40F9-A763-48F787C351A7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2123" y="9007856"/>
            <a:ext cx="6581848" cy="462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4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02384" y="8981440"/>
            <a:ext cx="528320" cy="528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589" spc="0" baseline="0">
                <a:solidFill>
                  <a:srgbClr val="FFFFFF"/>
                </a:solidFill>
              </a:defRPr>
            </a:lvl1pPr>
          </a:lstStyle>
          <a:p>
            <a:fld id="{86259E88-FA18-4643-8F52-D0892ADCD2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13F230-4802-4737-8009-433B768AED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100380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415CC6-3DED-4547-A29A-35E9982DB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72872"/>
              </p:ext>
            </p:extLst>
          </p:nvPr>
        </p:nvGraphicFramePr>
        <p:xfrm>
          <a:off x="-24913" y="9238996"/>
          <a:ext cx="13257826" cy="72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26">
                  <a:extLst>
                    <a:ext uri="{9D8B030D-6E8A-4147-A177-3AD203B41FA5}">
                      <a16:colId xmlns:a16="http://schemas.microsoft.com/office/drawing/2014/main" val="1610056232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132080" marR="132080" marT="66040" marB="66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053735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32080" marR="132080" marT="66040" marB="660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2427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1320759" rtl="0" eaLnBrk="1" latinLnBrk="0" hangingPunct="1">
        <a:lnSpc>
          <a:spcPct val="90000"/>
        </a:lnSpc>
        <a:spcBef>
          <a:spcPct val="0"/>
        </a:spcBef>
        <a:buNone/>
        <a:defRPr sz="3755" kern="1200" cap="all" spc="289" baseline="0">
          <a:solidFill>
            <a:srgbClr val="262626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60380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90570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320759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650949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898592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6pPr>
      <a:lvl7pPr marL="2146234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7pPr>
      <a:lvl8pPr marL="2393876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1519" indent="-330190" algn="l" defTabSz="1320759" rtl="0" eaLnBrk="1" latinLnBrk="0" hangingPunct="1">
        <a:lnSpc>
          <a:spcPct val="100000"/>
        </a:lnSpc>
        <a:spcBef>
          <a:spcPts val="1444"/>
        </a:spcBef>
        <a:buClr>
          <a:schemeClr val="accent2"/>
        </a:buClr>
        <a:buFont typeface="Arial" panose="020B0604020202020204" pitchFamily="34" charset="0"/>
        <a:buChar char="•"/>
        <a:defRPr sz="231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video" Target="https://www.youtube.com/embed/pO40TcKa_5U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media19.mp3"/><Relationship Id="rId7" Type="http://schemas.openxmlformats.org/officeDocument/2006/relationships/image" Target="../media/image30.png"/><Relationship Id="rId2" Type="http://schemas.microsoft.com/office/2007/relationships/media" Target="../media/media19.mp3"/><Relationship Id="rId1" Type="http://schemas.openxmlformats.org/officeDocument/2006/relationships/video" Target="https://www.youtube.com/embed/7s6VbOEnsgk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0.mp3"/><Relationship Id="rId10" Type="http://schemas.openxmlformats.org/officeDocument/2006/relationships/image" Target="../media/image5.png"/><Relationship Id="rId4" Type="http://schemas.microsoft.com/office/2007/relationships/media" Target="../media/media20.mp3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media21.mp3"/><Relationship Id="rId7" Type="http://schemas.openxmlformats.org/officeDocument/2006/relationships/image" Target="../media/image33.png"/><Relationship Id="rId2" Type="http://schemas.microsoft.com/office/2007/relationships/media" Target="../media/media21.mp3"/><Relationship Id="rId1" Type="http://schemas.openxmlformats.org/officeDocument/2006/relationships/video" Target="https://www.youtube.com/embed/2Abk1jAONjw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2.mp3"/><Relationship Id="rId10" Type="http://schemas.openxmlformats.org/officeDocument/2006/relationships/image" Target="../media/image5.png"/><Relationship Id="rId4" Type="http://schemas.microsoft.com/office/2007/relationships/media" Target="../media/media22.mp3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23.mp3"/><Relationship Id="rId7" Type="http://schemas.openxmlformats.org/officeDocument/2006/relationships/image" Target="../media/image36.png"/><Relationship Id="rId2" Type="http://schemas.microsoft.com/office/2007/relationships/media" Target="../media/media23.mp3"/><Relationship Id="rId1" Type="http://schemas.openxmlformats.org/officeDocument/2006/relationships/video" Target="https://www.youtube.com/embed/ZHwVBirqD2s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4.mp3"/><Relationship Id="rId10" Type="http://schemas.openxmlformats.org/officeDocument/2006/relationships/image" Target="../media/image5.png"/><Relationship Id="rId4" Type="http://schemas.microsoft.com/office/2007/relationships/media" Target="../media/media24.mp3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5.mp3"/><Relationship Id="rId7" Type="http://schemas.openxmlformats.org/officeDocument/2006/relationships/image" Target="../media/image41.jpeg"/><Relationship Id="rId2" Type="http://schemas.microsoft.com/office/2007/relationships/media" Target="../media/media25.mp3"/><Relationship Id="rId1" Type="http://schemas.openxmlformats.org/officeDocument/2006/relationships/video" Target="https://www.youtube.com/embed/CUjIY_XxF1g?feature=oembed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media26.mp3"/><Relationship Id="rId7" Type="http://schemas.openxmlformats.org/officeDocument/2006/relationships/image" Target="../media/image42.png"/><Relationship Id="rId2" Type="http://schemas.microsoft.com/office/2007/relationships/media" Target="../media/media26.mp3"/><Relationship Id="rId1" Type="http://schemas.openxmlformats.org/officeDocument/2006/relationships/video" Target="https://www.youtube.com/embed/rts7Qdew3HE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7.mp3"/><Relationship Id="rId10" Type="http://schemas.openxmlformats.org/officeDocument/2006/relationships/image" Target="../media/image5.png"/><Relationship Id="rId4" Type="http://schemas.microsoft.com/office/2007/relationships/media" Target="../media/media27.mp3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media28.mp3"/><Relationship Id="rId7" Type="http://schemas.openxmlformats.org/officeDocument/2006/relationships/image" Target="../media/image45.png"/><Relationship Id="rId2" Type="http://schemas.microsoft.com/office/2007/relationships/media" Target="../media/media28.mp3"/><Relationship Id="rId1" Type="http://schemas.openxmlformats.org/officeDocument/2006/relationships/video" Target="https://www.youtube.com/embed/zLt8lUBEPnM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9.mp3"/><Relationship Id="rId10" Type="http://schemas.openxmlformats.org/officeDocument/2006/relationships/image" Target="../media/image5.png"/><Relationship Id="rId4" Type="http://schemas.microsoft.com/office/2007/relationships/media" Target="../media/media29.mp3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media30.mp3"/><Relationship Id="rId7" Type="http://schemas.openxmlformats.org/officeDocument/2006/relationships/image" Target="../media/image48.png"/><Relationship Id="rId2" Type="http://schemas.microsoft.com/office/2007/relationships/media" Target="../media/media30.mp3"/><Relationship Id="rId1" Type="http://schemas.openxmlformats.org/officeDocument/2006/relationships/video" Target="https://www.youtube.com/embed/ZbZSe6N_BXs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1.mp3"/><Relationship Id="rId10" Type="http://schemas.openxmlformats.org/officeDocument/2006/relationships/image" Target="../media/image5.png"/><Relationship Id="rId4" Type="http://schemas.microsoft.com/office/2007/relationships/media" Target="../media/media31.mp3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media32.mp3"/><Relationship Id="rId7" Type="http://schemas.openxmlformats.org/officeDocument/2006/relationships/image" Target="../media/image51.png"/><Relationship Id="rId2" Type="http://schemas.microsoft.com/office/2007/relationships/media" Target="../media/media32.mp3"/><Relationship Id="rId1" Type="http://schemas.openxmlformats.org/officeDocument/2006/relationships/video" Target="https://www.youtube.com/embed/aQUlA8Hcv4s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3.mp3"/><Relationship Id="rId10" Type="http://schemas.openxmlformats.org/officeDocument/2006/relationships/image" Target="../media/image5.png"/><Relationship Id="rId4" Type="http://schemas.microsoft.com/office/2007/relationships/media" Target="../media/media33.mp3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media34.mp3"/><Relationship Id="rId7" Type="http://schemas.openxmlformats.org/officeDocument/2006/relationships/image" Target="../media/image54.png"/><Relationship Id="rId2" Type="http://schemas.microsoft.com/office/2007/relationships/media" Target="../media/media34.mp3"/><Relationship Id="rId1" Type="http://schemas.openxmlformats.org/officeDocument/2006/relationships/video" Target="https://www.youtube.com/embed/PHzOOQfhPFg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5.mp3"/><Relationship Id="rId10" Type="http://schemas.openxmlformats.org/officeDocument/2006/relationships/image" Target="../media/image5.png"/><Relationship Id="rId4" Type="http://schemas.microsoft.com/office/2007/relationships/media" Target="../media/media35.mp3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media36.mp3"/><Relationship Id="rId7" Type="http://schemas.openxmlformats.org/officeDocument/2006/relationships/image" Target="../media/image57.png"/><Relationship Id="rId2" Type="http://schemas.microsoft.com/office/2007/relationships/media" Target="../media/media36.mp3"/><Relationship Id="rId1" Type="http://schemas.openxmlformats.org/officeDocument/2006/relationships/video" Target="https://www.youtube.com/embed/W83InivbUSQ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7.mp3"/><Relationship Id="rId10" Type="http://schemas.openxmlformats.org/officeDocument/2006/relationships/image" Target="../media/image5.png"/><Relationship Id="rId4" Type="http://schemas.microsoft.com/office/2007/relationships/media" Target="../media/media37.mp3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p3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video" Target="https://www.youtube.com/embed/DL7-CKirWZE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4.mp3"/><Relationship Id="rId10" Type="http://schemas.openxmlformats.org/officeDocument/2006/relationships/image" Target="../media/image5.png"/><Relationship Id="rId4" Type="http://schemas.microsoft.com/office/2007/relationships/media" Target="../media/media4.mp3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media38.mp3"/><Relationship Id="rId7" Type="http://schemas.openxmlformats.org/officeDocument/2006/relationships/image" Target="../media/image60.png"/><Relationship Id="rId2" Type="http://schemas.microsoft.com/office/2007/relationships/media" Target="../media/media38.mp3"/><Relationship Id="rId1" Type="http://schemas.openxmlformats.org/officeDocument/2006/relationships/video" Target="https://www.youtube.com/embed/PstrAfoMKlc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9.mp3"/><Relationship Id="rId10" Type="http://schemas.openxmlformats.org/officeDocument/2006/relationships/image" Target="../media/image5.png"/><Relationship Id="rId4" Type="http://schemas.microsoft.com/office/2007/relationships/media" Target="../media/media39.mp3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Layout" Target="../slideLayouts/slideLayout7.xml"/><Relationship Id="rId5" Type="http://schemas.openxmlformats.org/officeDocument/2006/relationships/video" Target="https://www.youtube.com/embed/AIOAlaACuv4?feature=oembed" TargetMode="External"/><Relationship Id="rId10" Type="http://schemas.openxmlformats.org/officeDocument/2006/relationships/image" Target="../media/image11.jpeg"/><Relationship Id="rId4" Type="http://schemas.openxmlformats.org/officeDocument/2006/relationships/audio" Target="../media/media6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7.mp3"/><Relationship Id="rId7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video" Target="https://www.youtube.com/embed/6FOUqQt3Kg0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8.mp3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9.mp3"/><Relationship Id="rId7" Type="http://schemas.openxmlformats.org/officeDocument/2006/relationships/image" Target="../media/image15.png"/><Relationship Id="rId2" Type="http://schemas.microsoft.com/office/2007/relationships/media" Target="../media/media9.mp3"/><Relationship Id="rId1" Type="http://schemas.openxmlformats.org/officeDocument/2006/relationships/video" Target="https://www.youtube.com/embed/NNqDvr87GTA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0.mp3"/><Relationship Id="rId10" Type="http://schemas.openxmlformats.org/officeDocument/2006/relationships/image" Target="../media/image5.png"/><Relationship Id="rId4" Type="http://schemas.microsoft.com/office/2007/relationships/media" Target="../media/media10.mp3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1.mp3"/><Relationship Id="rId7" Type="http://schemas.openxmlformats.org/officeDocument/2006/relationships/image" Target="../media/image18.png"/><Relationship Id="rId2" Type="http://schemas.microsoft.com/office/2007/relationships/media" Target="../media/media11.mp3"/><Relationship Id="rId1" Type="http://schemas.openxmlformats.org/officeDocument/2006/relationships/video" Target="https://www.youtube.com/embed/D6UTHCzUlAo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2.mp3"/><Relationship Id="rId10" Type="http://schemas.openxmlformats.org/officeDocument/2006/relationships/image" Target="../media/image5.png"/><Relationship Id="rId4" Type="http://schemas.microsoft.com/office/2007/relationships/media" Target="../media/media12.mp3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13.mp3"/><Relationship Id="rId7" Type="http://schemas.openxmlformats.org/officeDocument/2006/relationships/image" Target="../media/image21.png"/><Relationship Id="rId2" Type="http://schemas.microsoft.com/office/2007/relationships/media" Target="../media/media13.mp3"/><Relationship Id="rId1" Type="http://schemas.openxmlformats.org/officeDocument/2006/relationships/video" Target="https://www.youtube.com/embed/HhaMjUnCexs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4.mp3"/><Relationship Id="rId10" Type="http://schemas.openxmlformats.org/officeDocument/2006/relationships/image" Target="../media/image5.png"/><Relationship Id="rId4" Type="http://schemas.microsoft.com/office/2007/relationships/media" Target="../media/media14.mp3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15.mp3"/><Relationship Id="rId7" Type="http://schemas.openxmlformats.org/officeDocument/2006/relationships/image" Target="../media/image24.png"/><Relationship Id="rId2" Type="http://schemas.microsoft.com/office/2007/relationships/media" Target="../media/media15.mp3"/><Relationship Id="rId1" Type="http://schemas.openxmlformats.org/officeDocument/2006/relationships/video" Target="https://www.youtube.com/embed/IcrbM1l_BoI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6.mp3"/><Relationship Id="rId10" Type="http://schemas.openxmlformats.org/officeDocument/2006/relationships/image" Target="../media/image5.png"/><Relationship Id="rId4" Type="http://schemas.microsoft.com/office/2007/relationships/media" Target="../media/media16.mp3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17.mp3"/><Relationship Id="rId7" Type="http://schemas.openxmlformats.org/officeDocument/2006/relationships/image" Target="../media/image27.png"/><Relationship Id="rId2" Type="http://schemas.microsoft.com/office/2007/relationships/media" Target="../media/media17.mp3"/><Relationship Id="rId1" Type="http://schemas.openxmlformats.org/officeDocument/2006/relationships/video" Target="https://www.youtube.com/embed/FV-HPOHu8mY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8.mp3"/><Relationship Id="rId10" Type="http://schemas.openxmlformats.org/officeDocument/2006/relationships/image" Target="../media/image5.png"/><Relationship Id="rId4" Type="http://schemas.microsoft.com/office/2007/relationships/media" Target="../media/media18.mp3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51342"/>
              </p:ext>
            </p:extLst>
          </p:nvPr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2471"/>
              </p:ext>
            </p:extLst>
          </p:nvPr>
        </p:nvGraphicFramePr>
        <p:xfrm>
          <a:off x="3355218" y="1125262"/>
          <a:ext cx="9697964" cy="80855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3025805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apəˈplɛktɪk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Early 17th century from French </a:t>
                      </a:r>
                      <a:r>
                        <a:rPr lang="en-US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apoplectique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‘disable by a stroke’.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dirty="0">
                          <a:latin typeface="Century Gothic" panose="020B0502020202020204" pitchFamily="34" charset="0"/>
                        </a:rPr>
                        <a:t>Adjective: To be overcome with rage; furious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Your time is limited, so don't waste it living someone else's life.”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Steve Jobs</a:t>
                      </a:r>
                      <a:endParaRPr lang="en-GB" sz="2400" b="1" i="0" dirty="0">
                        <a:latin typeface="Century Gothic" panose="020B0502020202020204" pitchFamily="34" charset="0"/>
                      </a:endParaRPr>
                    </a:p>
                    <a:p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 l="-49000" t="-2000" r="-50000" b="-3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8755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latin typeface="Century Gothic" panose="020B0502020202020204" pitchFamily="34" charset="0"/>
                        </a:rPr>
                        <a:t>Des’ree</a:t>
                      </a:r>
                      <a:r>
                        <a:rPr lang="en-GB" b="1" dirty="0">
                          <a:latin typeface="Century Gothic" panose="020B0502020202020204" pitchFamily="34" charset="0"/>
                        </a:rPr>
                        <a:t> “</a:t>
                      </a:r>
                      <a:r>
                        <a:rPr lang="en-GB" b="1" dirty="0" err="1">
                          <a:latin typeface="Century Gothic" panose="020B0502020202020204" pitchFamily="34" charset="0"/>
                        </a:rPr>
                        <a:t>Gotta</a:t>
                      </a:r>
                      <a:r>
                        <a:rPr lang="en-GB" b="1" dirty="0">
                          <a:latin typeface="Century Gothic" panose="020B0502020202020204" pitchFamily="34" charset="0"/>
                        </a:rPr>
                        <a:t> Be”</a:t>
                      </a:r>
                    </a:p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1994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395196"/>
                  </a:ext>
                </a:extLst>
              </a:tr>
              <a:tr h="99627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May 5, 1864 – January 27, 1922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1699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pic>
        <p:nvPicPr>
          <p:cNvPr id="6" name="Online Media 5" title="Des'ree - You Gotta Be ('99 Mix) [Video]">
            <a:hlinkClick r:id="" action="ppaction://media"/>
            <a:extLst>
              <a:ext uri="{FF2B5EF4-FFF2-40B4-BE49-F238E27FC236}">
                <a16:creationId xmlns:a16="http://schemas.microsoft.com/office/drawing/2014/main" id="{F63A7527-B4D7-481F-8374-AF4B8805CA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1" y="5057836"/>
            <a:ext cx="5652709" cy="4113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APOPLECTIC</a:t>
            </a:r>
          </a:p>
        </p:txBody>
      </p:sp>
      <p:pic>
        <p:nvPicPr>
          <p:cNvPr id="9" name="Apoplectic">
            <a:hlinkClick r:id="" action="ppaction://media"/>
            <a:extLst>
              <a:ext uri="{FF2B5EF4-FFF2-40B4-BE49-F238E27FC236}">
                <a16:creationId xmlns:a16="http://schemas.microsoft.com/office/drawing/2014/main" id="{280B4F44-7CB6-4B60-BC1A-7393523914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47886" y="131039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C0F4FB-AB36-4B45-9C7C-9EE4015E2D8A}"/>
              </a:ext>
            </a:extLst>
          </p:cNvPr>
          <p:cNvSpPr txBox="1"/>
          <p:nvPr/>
        </p:nvSpPr>
        <p:spPr>
          <a:xfrm>
            <a:off x="3365195" y="5120645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Nellie Bly</a:t>
            </a:r>
          </a:p>
        </p:txBody>
      </p:sp>
      <p:pic>
        <p:nvPicPr>
          <p:cNvPr id="12" name="Nelly Bly">
            <a:hlinkClick r:id="" action="ppaction://media"/>
            <a:extLst>
              <a:ext uri="{FF2B5EF4-FFF2-40B4-BE49-F238E27FC236}">
                <a16:creationId xmlns:a16="http://schemas.microsoft.com/office/drawing/2014/main" id="{D238A21E-E589-49F6-BDF5-7C036683BDD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47886" y="131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26372"/>
              </p:ext>
            </p:extLst>
          </p:nvPr>
        </p:nvGraphicFramePr>
        <p:xfrm>
          <a:off x="3355217" y="1125261"/>
          <a:ext cx="9697964" cy="8078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39569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ɪdɪə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(ʊ)ˈ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sɪŋkrəsi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Greek </a:t>
                      </a:r>
                    </a:p>
                    <a:p>
                      <a:pPr algn="ctr"/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idios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‘own, private’ + 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‘with’ + </a:t>
                      </a:r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krasis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‘mixture’.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mode of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or way of thought peculiar to an individual.</a:t>
                      </a:r>
                    </a:p>
                    <a:p>
                      <a:pPr marL="182563" indent="-182563">
                        <a:buFont typeface="+mj-lt"/>
                        <a:buAutoNum type="arabicPeriod" startAt="2"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distinctive or peculiar feature or characteristic of a place or thing.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“Just because someone stumbles and loses their path, doesn’t mean they’re lost forever.”</a:t>
                      </a: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-Professor X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06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BILL WITHERS: “Lovely Day”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1977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3351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 16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November 1985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2884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IDIOSYNCRASY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4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Sanna</a:t>
            </a: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Marin</a:t>
            </a:r>
          </a:p>
        </p:txBody>
      </p:sp>
      <p:pic>
        <p:nvPicPr>
          <p:cNvPr id="4" name="Online Media 3" title="Bill Withers - Lovely Day (1988) Original sound Version 1977 Remastered">
            <a:hlinkClick r:id="" action="ppaction://media"/>
            <a:extLst>
              <a:ext uri="{FF2B5EF4-FFF2-40B4-BE49-F238E27FC236}">
                <a16:creationId xmlns:a16="http://schemas.microsoft.com/office/drawing/2014/main" id="{B3AE9355-2EB0-4914-BD2D-C47A4DE7A7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951266"/>
            <a:ext cx="5630940" cy="4220138"/>
          </a:xfrm>
          <a:prstGeom prst="rect">
            <a:avLst/>
          </a:prstGeom>
        </p:spPr>
      </p:pic>
      <p:pic>
        <p:nvPicPr>
          <p:cNvPr id="6" name="IDIOSYNCRACY">
            <a:hlinkClick r:id="" action="ppaction://media"/>
            <a:extLst>
              <a:ext uri="{FF2B5EF4-FFF2-40B4-BE49-F238E27FC236}">
                <a16:creationId xmlns:a16="http://schemas.microsoft.com/office/drawing/2014/main" id="{B8EA513B-B21E-4762-AA3F-517DCA6DC6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68243" y="195237"/>
            <a:ext cx="609600" cy="609600"/>
          </a:xfrm>
          <a:prstGeom prst="rect">
            <a:avLst/>
          </a:prstGeom>
        </p:spPr>
      </p:pic>
      <p:pic>
        <p:nvPicPr>
          <p:cNvPr id="9" name="Marin">
            <a:hlinkClick r:id="" action="ppaction://media"/>
            <a:extLst>
              <a:ext uri="{FF2B5EF4-FFF2-40B4-BE49-F238E27FC236}">
                <a16:creationId xmlns:a16="http://schemas.microsoft.com/office/drawing/2014/main" id="{E3D6BAF9-542B-4716-A426-B8DB95114F9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85907" y="204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521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6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29178"/>
              </p:ext>
            </p:extLst>
          </p:nvPr>
        </p:nvGraphicFramePr>
        <p:xfrm>
          <a:off x="3355217" y="1125261"/>
          <a:ext cx="9697964" cy="8078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39569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dʒʌkstəˈpəʊz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Latin 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juxta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‘next’ + French 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poser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‘to place’.</a:t>
                      </a: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Verb: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fact of two things being seen or placed close together with contrasting effect.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“Always forgive your enemies; nothing annoys them so much.”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Oscar Wilde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06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LADY GAGA: Just Dance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3351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 8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June 1955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2884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JUXTAPOSITION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4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Sir Tim Berners-Lee</a:t>
            </a:r>
          </a:p>
        </p:txBody>
      </p:sp>
      <p:pic>
        <p:nvPicPr>
          <p:cNvPr id="7" name="Online Media 6" title="Lady Gaga - Just Dance ft. Colby O'Donis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D1920722-149A-4163-A7C9-2EE31BB7BC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907724"/>
            <a:ext cx="5652710" cy="4285101"/>
          </a:xfrm>
          <a:prstGeom prst="rect">
            <a:avLst/>
          </a:prstGeom>
        </p:spPr>
      </p:pic>
      <p:pic>
        <p:nvPicPr>
          <p:cNvPr id="10" name="Berners-Lee">
            <a:hlinkClick r:id="" action="ppaction://media"/>
            <a:extLst>
              <a:ext uri="{FF2B5EF4-FFF2-40B4-BE49-F238E27FC236}">
                <a16:creationId xmlns:a16="http://schemas.microsoft.com/office/drawing/2014/main" id="{913FC124-5E5C-4203-AC53-8EEA1F5D19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56858" y="152047"/>
            <a:ext cx="609600" cy="609600"/>
          </a:xfrm>
          <a:prstGeom prst="rect">
            <a:avLst/>
          </a:prstGeom>
        </p:spPr>
      </p:pic>
      <p:pic>
        <p:nvPicPr>
          <p:cNvPr id="11" name="JUXTAPOSITION">
            <a:hlinkClick r:id="" action="ppaction://media"/>
            <a:extLst>
              <a:ext uri="{FF2B5EF4-FFF2-40B4-BE49-F238E27FC236}">
                <a16:creationId xmlns:a16="http://schemas.microsoft.com/office/drawing/2014/main" id="{D9E0BEE5-F2A1-4D28-B19B-437C90A4E34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00285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2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47178"/>
              </p:ext>
            </p:extLst>
          </p:nvPr>
        </p:nvGraphicFramePr>
        <p:xfrm>
          <a:off x="3355217" y="1125261"/>
          <a:ext cx="9697964" cy="8078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39569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dʒʌkstəˈpəʊz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0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effectLst/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From Arabic </a:t>
                      </a:r>
                    </a:p>
                    <a:p>
                      <a:pPr algn="ctr"/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qisma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‘division, portion, lot’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Destiny; Fate.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dirty="0">
                          <a:latin typeface="Century Gothic" panose="020B0502020202020204" pitchFamily="34" charset="0"/>
                        </a:rPr>
                        <a:t>“I have never been interested in being invisible or erased.”</a:t>
                      </a:r>
                    </a:p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-Laverne Cox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06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ELTON JOHN: “I’m Still Standing”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3351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 29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May 1972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2884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KISMET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4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Laverne Cox</a:t>
            </a:r>
          </a:p>
        </p:txBody>
      </p:sp>
      <p:pic>
        <p:nvPicPr>
          <p:cNvPr id="4" name="Online Media 3" title="Elton John - I'm Still Standing">
            <a:hlinkClick r:id="" action="ppaction://media"/>
            <a:extLst>
              <a:ext uri="{FF2B5EF4-FFF2-40B4-BE49-F238E27FC236}">
                <a16:creationId xmlns:a16="http://schemas.microsoft.com/office/drawing/2014/main" id="{6D4BD0CB-EAB0-4EC0-BBDF-DD5582527C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907724"/>
            <a:ext cx="5652710" cy="4285101"/>
          </a:xfrm>
          <a:prstGeom prst="rect">
            <a:avLst/>
          </a:prstGeom>
        </p:spPr>
      </p:pic>
      <p:pic>
        <p:nvPicPr>
          <p:cNvPr id="6" name="KISMET">
            <a:hlinkClick r:id="" action="ppaction://media"/>
            <a:extLst>
              <a:ext uri="{FF2B5EF4-FFF2-40B4-BE49-F238E27FC236}">
                <a16:creationId xmlns:a16="http://schemas.microsoft.com/office/drawing/2014/main" id="{0DBBDDD7-1813-4688-BCB0-2D85D8DAD0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09143" y="131039"/>
            <a:ext cx="609600" cy="609600"/>
          </a:xfrm>
          <a:prstGeom prst="rect">
            <a:avLst/>
          </a:prstGeom>
        </p:spPr>
      </p:pic>
      <p:pic>
        <p:nvPicPr>
          <p:cNvPr id="9" name="Laverne Cox">
            <a:hlinkClick r:id="" action="ppaction://media"/>
            <a:extLst>
              <a:ext uri="{FF2B5EF4-FFF2-40B4-BE49-F238E27FC236}">
                <a16:creationId xmlns:a16="http://schemas.microsoft.com/office/drawing/2014/main" id="{011E5607-149B-4063-90DD-04DE16B4C67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94087" y="152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7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4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66708"/>
              </p:ext>
            </p:extLst>
          </p:nvPr>
        </p:nvGraphicFramePr>
        <p:xfrm>
          <a:off x="3355217" y="1125262"/>
          <a:ext cx="9697964" cy="8057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44785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14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meɪlstrəm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Dutch</a:t>
                      </a:r>
                    </a:p>
                    <a:p>
                      <a:pPr algn="ctr"/>
                      <a:r>
                        <a:rPr lang="en-GB" sz="1600" b="1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maalen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‘grind, whirl’ + </a:t>
                      </a:r>
                      <a:r>
                        <a:rPr lang="en-GB" sz="1600" b="1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stroom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‘Stream’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6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powerful whirlpool in the sea or a river.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situation or state of confused movement or violent turmoil.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If you focus on what you left behind, you will never be able to see what lies ahead.</a:t>
                      </a:r>
                    </a:p>
                    <a:p>
                      <a:pPr algn="ctr" fontAlgn="base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ase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Remy (Ratatouille)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771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ALANIS MORRISSETTE: “Hand in my pocket”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1995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16784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 October 1605 – 19 October 1692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5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MAELSTROM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743544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Thomas Browne</a:t>
            </a:r>
          </a:p>
        </p:txBody>
      </p:sp>
      <p:pic>
        <p:nvPicPr>
          <p:cNvPr id="4" name="Online Media 3" title="Alanis Morissette - Hand In My Pocket (Official 4K Music Video)">
            <a:hlinkClick r:id="" action="ppaction://media"/>
            <a:extLst>
              <a:ext uri="{FF2B5EF4-FFF2-40B4-BE49-F238E27FC236}">
                <a16:creationId xmlns:a16="http://schemas.microsoft.com/office/drawing/2014/main" id="{8813E28C-7300-496F-93B7-84F075B9B5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422240" y="4824025"/>
            <a:ext cx="5630940" cy="4368800"/>
          </a:xfrm>
          <a:prstGeom prst="rect">
            <a:avLst/>
          </a:prstGeom>
        </p:spPr>
      </p:pic>
      <p:pic>
        <p:nvPicPr>
          <p:cNvPr id="6" name="Browne">
            <a:hlinkClick r:id="" action="ppaction://media"/>
            <a:extLst>
              <a:ext uri="{FF2B5EF4-FFF2-40B4-BE49-F238E27FC236}">
                <a16:creationId xmlns:a16="http://schemas.microsoft.com/office/drawing/2014/main" id="{8D9E88CB-3E81-4DB7-B613-4171EAD07C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60800" y="108857"/>
            <a:ext cx="609600" cy="609600"/>
          </a:xfrm>
          <a:prstGeom prst="rect">
            <a:avLst/>
          </a:prstGeom>
        </p:spPr>
      </p:pic>
      <p:pic>
        <p:nvPicPr>
          <p:cNvPr id="9" name="Browne">
            <a:hlinkClick r:id="" action="ppaction://media"/>
            <a:extLst>
              <a:ext uri="{FF2B5EF4-FFF2-40B4-BE49-F238E27FC236}">
                <a16:creationId xmlns:a16="http://schemas.microsoft.com/office/drawing/2014/main" id="{30823DDF-E921-4D07-911E-8810BB0B60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24928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79900"/>
              </p:ext>
            </p:extLst>
          </p:nvPr>
        </p:nvGraphicFramePr>
        <p:xfrm>
          <a:off x="3355217" y="1125262"/>
          <a:ext cx="9697964" cy="802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44785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nə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(ʊ)ˈ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mɛŋklətʃə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,ˈ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nəʊmənˌkleɪtʃə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Latin </a:t>
                      </a:r>
                    </a:p>
                    <a:p>
                      <a:pPr algn="ctr"/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nomen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‘name’ + </a:t>
                      </a:r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clatura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‘calling, summoning’</a:t>
                      </a:r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body or system of names used in a particular specialist field.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“Be a first rate version of yourself, not a second rate version of someone else.”</a:t>
                      </a:r>
                    </a:p>
                    <a:p>
                      <a:pPr algn="ctr" fontAlgn="base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Judy Garland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771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THE LOVIN’ SPOONFUL: Summer in the City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1966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16784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 8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September 1954 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5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NOMENCLATURE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743544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Ruby Bridges</a:t>
            </a:r>
          </a:p>
        </p:txBody>
      </p:sp>
      <p:pic>
        <p:nvPicPr>
          <p:cNvPr id="7" name="Online Media 6" title="🔥The Lovin' Spoonful — Summer In The City ((Sterèo))">
            <a:hlinkClick r:id="" action="ppaction://media"/>
            <a:extLst>
              <a:ext uri="{FF2B5EF4-FFF2-40B4-BE49-F238E27FC236}">
                <a16:creationId xmlns:a16="http://schemas.microsoft.com/office/drawing/2014/main" id="{0802C5B3-F248-4C24-99C6-94041FFC75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743544"/>
            <a:ext cx="5652711" cy="4403878"/>
          </a:xfrm>
          <a:prstGeom prst="rect">
            <a:avLst/>
          </a:prstGeom>
        </p:spPr>
      </p:pic>
      <p:pic>
        <p:nvPicPr>
          <p:cNvPr id="10" name="Ruby Bridges">
            <a:hlinkClick r:id="" action="ppaction://media"/>
            <a:extLst>
              <a:ext uri="{FF2B5EF4-FFF2-40B4-BE49-F238E27FC236}">
                <a16:creationId xmlns:a16="http://schemas.microsoft.com/office/drawing/2014/main" id="{DB9430F5-229A-4CEE-93D7-057A3BD606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78514" y="195237"/>
            <a:ext cx="609600" cy="609600"/>
          </a:xfrm>
          <a:prstGeom prst="rect">
            <a:avLst/>
          </a:prstGeom>
        </p:spPr>
      </p:pic>
      <p:pic>
        <p:nvPicPr>
          <p:cNvPr id="11" name="NOMENCLATURE">
            <a:hlinkClick r:id="" action="ppaction://media"/>
            <a:extLst>
              <a:ext uri="{FF2B5EF4-FFF2-40B4-BE49-F238E27FC236}">
                <a16:creationId xmlns:a16="http://schemas.microsoft.com/office/drawing/2014/main" id="{4ADB83E9-60D0-4B4B-8BF0-DFAC03AF8A9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33785" y="185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9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2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34778"/>
              </p:ext>
            </p:extLst>
          </p:nvPr>
        </p:nvGraphicFramePr>
        <p:xfrm>
          <a:off x="3355217" y="1125262"/>
          <a:ext cx="9697964" cy="809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17895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ɒksɪˈmɔːrɒn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Greek </a:t>
                      </a:r>
                    </a:p>
                    <a:p>
                      <a:pPr algn="ctr"/>
                      <a:r>
                        <a:rPr lang="en-GB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oxus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‘sharp’ + </a:t>
                      </a:r>
                      <a:r>
                        <a:rPr lang="en-GB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mōros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‘foolish’.</a:t>
                      </a:r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figure of speech in which apparently contradictory terms appear in conjunction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“If you're walking down the right path and you're willing to keep walking, eventually you'll make progress.” </a:t>
                      </a: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Barack Obama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95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CHER: “Strong Enough”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1998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April 1759 – 10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September 1797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18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OXYMORON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Mary Wollstonecraft</a:t>
            </a:r>
          </a:p>
        </p:txBody>
      </p:sp>
      <p:pic>
        <p:nvPicPr>
          <p:cNvPr id="4" name="Online Media 3" title="Cher - Strong Enough (Official Video)">
            <a:hlinkClick r:id="" action="ppaction://media"/>
            <a:extLst>
              <a:ext uri="{FF2B5EF4-FFF2-40B4-BE49-F238E27FC236}">
                <a16:creationId xmlns:a16="http://schemas.microsoft.com/office/drawing/2014/main" id="{7BBC481A-9B72-41C7-A38B-8335D17CD8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44011" y="4897433"/>
            <a:ext cx="5488217" cy="4295392"/>
          </a:xfrm>
          <a:prstGeom prst="rect">
            <a:avLst/>
          </a:prstGeom>
        </p:spPr>
      </p:pic>
      <p:pic>
        <p:nvPicPr>
          <p:cNvPr id="6" name="Mary Shelly">
            <a:hlinkClick r:id="" action="ppaction://media"/>
            <a:extLst>
              <a:ext uri="{FF2B5EF4-FFF2-40B4-BE49-F238E27FC236}">
                <a16:creationId xmlns:a16="http://schemas.microsoft.com/office/drawing/2014/main" id="{A755BB78-6FEE-4D40-B4F1-892398A904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1543" y="210861"/>
            <a:ext cx="609600" cy="609600"/>
          </a:xfrm>
          <a:prstGeom prst="rect">
            <a:avLst/>
          </a:prstGeom>
        </p:spPr>
      </p:pic>
      <p:pic>
        <p:nvPicPr>
          <p:cNvPr id="9" name="OXYMORON">
            <a:hlinkClick r:id="" action="ppaction://media"/>
            <a:extLst>
              <a:ext uri="{FF2B5EF4-FFF2-40B4-BE49-F238E27FC236}">
                <a16:creationId xmlns:a16="http://schemas.microsoft.com/office/drawing/2014/main" id="{89417AE7-06C6-41B3-819F-6EC607AD82E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77842" y="210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88908"/>
              </p:ext>
            </p:extLst>
          </p:nvPr>
        </p:nvGraphicFramePr>
        <p:xfrm>
          <a:off x="3355217" y="1125262"/>
          <a:ext cx="9697964" cy="81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17895">
                <a:tc rowSpan="2">
                  <a:txBody>
                    <a:bodyPr/>
                    <a:lstStyle/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pandɪˈməʊnɪəm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 Latin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pan-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‘all’ + Greek </a:t>
                      </a:r>
                      <a:r>
                        <a:rPr lang="en-US" sz="22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daimōn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‘demon’.</a:t>
                      </a:r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Wild and noisy disorder or confusion; uproar.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“Sometimes it is the people who no one imagines anything of who do the things that no one can imagine.”</a:t>
                      </a: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–Alan Turing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95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PHARRELL WILLIAMS: “Happy”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i="1" dirty="0">
                          <a:latin typeface="Century Gothic" panose="020B0502020202020204" pitchFamily="34" charset="0"/>
                        </a:rPr>
                        <a:t>2013</a:t>
                      </a:r>
                      <a:endParaRPr lang="en-GB" sz="24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November 1878 – 27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October 1968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18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PANDEMONIUM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Lise Meitner</a:t>
            </a:r>
          </a:p>
        </p:txBody>
      </p:sp>
      <p:pic>
        <p:nvPicPr>
          <p:cNvPr id="7" name="Online Media 6" title="Pharrell Williams - Happy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C688A949-BB68-4F5B-B7A4-7EA99AF9B8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953000"/>
            <a:ext cx="5652711" cy="4342084"/>
          </a:xfrm>
          <a:prstGeom prst="rect">
            <a:avLst/>
          </a:prstGeom>
        </p:spPr>
      </p:pic>
      <p:pic>
        <p:nvPicPr>
          <p:cNvPr id="10" name="PANDEMONIUM">
            <a:hlinkClick r:id="" action="ppaction://media"/>
            <a:extLst>
              <a:ext uri="{FF2B5EF4-FFF2-40B4-BE49-F238E27FC236}">
                <a16:creationId xmlns:a16="http://schemas.microsoft.com/office/drawing/2014/main" id="{253D2919-4BF3-41BC-8E6D-2E4C0BFE6C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30171" y="195237"/>
            <a:ext cx="609600" cy="609600"/>
          </a:xfrm>
          <a:prstGeom prst="rect">
            <a:avLst/>
          </a:prstGeom>
        </p:spPr>
      </p:pic>
      <p:pic>
        <p:nvPicPr>
          <p:cNvPr id="11" name="Meitner">
            <a:hlinkClick r:id="" action="ppaction://media"/>
            <a:extLst>
              <a:ext uri="{FF2B5EF4-FFF2-40B4-BE49-F238E27FC236}">
                <a16:creationId xmlns:a16="http://schemas.microsoft.com/office/drawing/2014/main" id="{D7D90F6B-0EAB-4087-8672-A5F352C0CE5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68242" y="210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72865"/>
              </p:ext>
            </p:extLst>
          </p:nvPr>
        </p:nvGraphicFramePr>
        <p:xfrm>
          <a:off x="3355217" y="1125262"/>
          <a:ext cx="9697964" cy="8077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17895">
                <a:tc rowSpan="2">
                  <a:txBody>
                    <a:bodyPr/>
                    <a:lstStyle/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kwɪkˈsɒtɪk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Late 18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Century English</a:t>
                      </a:r>
                      <a:endParaRPr lang="en-GB" sz="24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4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4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Extremely idealistic; unrealistic and impractical.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“I see now that the circumstances of one's birth are irrelevant. It is what you do with the gift of life that determines who you are.”</a:t>
                      </a: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Mewtwo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(Takeshi </a:t>
                      </a:r>
                      <a:r>
                        <a:rPr lang="en-US" sz="1800" b="1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Shudo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95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ELECTRIC LIGHT ORCHESTRA: “Mr Blue Sky”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1978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 February 624 – 16 December 705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18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QUIXOTIC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Empress Wu </a:t>
            </a:r>
            <a:r>
              <a:rPr lang="en-GB" sz="3200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Zetain</a:t>
            </a:r>
            <a:endParaRPr lang="en-GB" sz="3200" b="1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Online Media 3" title="Electric Light Orchestra - Mr. Blue Sky (Official Video)">
            <a:hlinkClick r:id="" action="ppaction://media"/>
            <a:extLst>
              <a:ext uri="{FF2B5EF4-FFF2-40B4-BE49-F238E27FC236}">
                <a16:creationId xmlns:a16="http://schemas.microsoft.com/office/drawing/2014/main" id="{6DC224CC-989F-4A52-8246-886EC3BD59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22240" y="4953000"/>
            <a:ext cx="5630940" cy="4342084"/>
          </a:xfrm>
          <a:prstGeom prst="rect">
            <a:avLst/>
          </a:prstGeom>
        </p:spPr>
      </p:pic>
      <p:pic>
        <p:nvPicPr>
          <p:cNvPr id="6" name="QUIXOTIC">
            <a:hlinkClick r:id="" action="ppaction://media"/>
            <a:extLst>
              <a:ext uri="{FF2B5EF4-FFF2-40B4-BE49-F238E27FC236}">
                <a16:creationId xmlns:a16="http://schemas.microsoft.com/office/drawing/2014/main" id="{96795DEA-8E2B-4172-93B4-50369E38D4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5216" y="210861"/>
            <a:ext cx="609600" cy="609600"/>
          </a:xfrm>
          <a:prstGeom prst="rect">
            <a:avLst/>
          </a:prstGeom>
        </p:spPr>
      </p:pic>
      <p:pic>
        <p:nvPicPr>
          <p:cNvPr id="9" name="Wu Zetian">
            <a:hlinkClick r:id="" action="ppaction://media"/>
            <a:extLst>
              <a:ext uri="{FF2B5EF4-FFF2-40B4-BE49-F238E27FC236}">
                <a16:creationId xmlns:a16="http://schemas.microsoft.com/office/drawing/2014/main" id="{C7CEA8ED-9948-4074-AD76-6EF9459DA0B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68242" y="152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2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31861"/>
              </p:ext>
            </p:extLst>
          </p:nvPr>
        </p:nvGraphicFramePr>
        <p:xfrm>
          <a:off x="3355217" y="1125262"/>
          <a:ext cx="9697964" cy="81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17895">
                <a:tc rowSpan="2">
                  <a:txBody>
                    <a:bodyPr/>
                    <a:lstStyle/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GB" sz="2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rɪɡmərəʊl</a:t>
                      </a:r>
                      <a:r>
                        <a:rPr lang="en-GB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 18</a:t>
                      </a:r>
                      <a:r>
                        <a:rPr lang="en-US" sz="22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Century English</a:t>
                      </a:r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2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2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lengthy and complicated procedure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“We walk away from our dreams afraid we may fail, or worse yet, afraid we may succeed.”</a:t>
                      </a:r>
                    </a:p>
                    <a:p>
                      <a:pPr algn="ctr"/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–William Forrester (Finding Forrester Movie)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195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NO DOUBT: “Just and Girl”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i="1" dirty="0">
                          <a:latin typeface="Century Gothic" panose="020B0502020202020204" pitchFamily="34" charset="0"/>
                        </a:rPr>
                        <a:t>1995</a:t>
                      </a:r>
                      <a:endParaRPr lang="en-GB" sz="24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4896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April 1940 – 25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September 2011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418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RIGMAROLE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Wangari Maathai</a:t>
            </a:r>
          </a:p>
        </p:txBody>
      </p:sp>
      <p:pic>
        <p:nvPicPr>
          <p:cNvPr id="7" name="Online Media 6" title="No Doubt - Just A Girl">
            <a:hlinkClick r:id="" action="ppaction://media"/>
            <a:extLst>
              <a:ext uri="{FF2B5EF4-FFF2-40B4-BE49-F238E27FC236}">
                <a16:creationId xmlns:a16="http://schemas.microsoft.com/office/drawing/2014/main" id="{AB421B60-1139-4036-B07A-FFFB670634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953000"/>
            <a:ext cx="5652711" cy="4342084"/>
          </a:xfrm>
          <a:prstGeom prst="rect">
            <a:avLst/>
          </a:prstGeom>
        </p:spPr>
      </p:pic>
      <p:pic>
        <p:nvPicPr>
          <p:cNvPr id="10" name="RIGMAROLE">
            <a:hlinkClick r:id="" action="ppaction://media"/>
            <a:extLst>
              <a:ext uri="{FF2B5EF4-FFF2-40B4-BE49-F238E27FC236}">
                <a16:creationId xmlns:a16="http://schemas.microsoft.com/office/drawing/2014/main" id="{91546C05-C328-45B9-B6E4-D9B18AEE5E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94944" y="195237"/>
            <a:ext cx="609600" cy="609600"/>
          </a:xfrm>
          <a:prstGeom prst="rect">
            <a:avLst/>
          </a:prstGeom>
        </p:spPr>
      </p:pic>
      <p:pic>
        <p:nvPicPr>
          <p:cNvPr id="11" name="Wangari">
            <a:hlinkClick r:id="" action="ppaction://media"/>
            <a:extLst>
              <a:ext uri="{FF2B5EF4-FFF2-40B4-BE49-F238E27FC236}">
                <a16:creationId xmlns:a16="http://schemas.microsoft.com/office/drawing/2014/main" id="{6C8A05B8-379B-44B1-9EFB-4DE06947730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02075" y="108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47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0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01817"/>
              </p:ext>
            </p:extLst>
          </p:nvPr>
        </p:nvGraphicFramePr>
        <p:xfrm>
          <a:off x="3355217" y="1125262"/>
          <a:ext cx="9697964" cy="8095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4863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4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sɛr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nˈdɪpɪti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1754: coined by Horace Walpole</a:t>
                      </a:r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occurrence and development of events by chance in a happy or beneficial way.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Century Gothic" panose="020B0502020202020204" pitchFamily="34" charset="0"/>
                        </a:rPr>
                        <a:t>“At the end of the day, we can endure much more then we think we can”</a:t>
                      </a: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-Freida Kahlo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272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800" b="1" dirty="0" err="1">
                          <a:latin typeface="Century Gothic" panose="020B0502020202020204" pitchFamily="34" charset="0"/>
                        </a:rPr>
                        <a:t>MONKEES</a:t>
                      </a: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: “I am Believer”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i="1" dirty="0">
                          <a:latin typeface="Century Gothic" panose="020B0502020202020204" pitchFamily="34" charset="0"/>
                        </a:rPr>
                        <a:t>1966</a:t>
                      </a:r>
                      <a:endParaRPr lang="en-GB" sz="24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3053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Born 20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April 1937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760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SERENDIPITY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George Takei</a:t>
            </a:r>
          </a:p>
        </p:txBody>
      </p:sp>
      <p:pic>
        <p:nvPicPr>
          <p:cNvPr id="4" name="Online Media 3" title="The Monkees - I'm a Believer, 1966 (HQ Stereo)">
            <a:hlinkClick r:id="" action="ppaction://media"/>
            <a:extLst>
              <a:ext uri="{FF2B5EF4-FFF2-40B4-BE49-F238E27FC236}">
                <a16:creationId xmlns:a16="http://schemas.microsoft.com/office/drawing/2014/main" id="{BA7241C3-2E27-4412-98BD-2BF71D4801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897433"/>
            <a:ext cx="5652711" cy="4295392"/>
          </a:xfrm>
          <a:prstGeom prst="rect">
            <a:avLst/>
          </a:prstGeom>
        </p:spPr>
      </p:pic>
      <p:pic>
        <p:nvPicPr>
          <p:cNvPr id="6" name="Takei">
            <a:hlinkClick r:id="" action="ppaction://media"/>
            <a:extLst>
              <a:ext uri="{FF2B5EF4-FFF2-40B4-BE49-F238E27FC236}">
                <a16:creationId xmlns:a16="http://schemas.microsoft.com/office/drawing/2014/main" id="{14A408D1-2BD4-43AA-951F-B5E809BBCF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96822" y="103162"/>
            <a:ext cx="609600" cy="609600"/>
          </a:xfrm>
          <a:prstGeom prst="rect">
            <a:avLst/>
          </a:prstGeom>
        </p:spPr>
      </p:pic>
      <p:pic>
        <p:nvPicPr>
          <p:cNvPr id="9" name="SERENDIPITY">
            <a:hlinkClick r:id="" action="ppaction://media"/>
            <a:extLst>
              <a:ext uri="{FF2B5EF4-FFF2-40B4-BE49-F238E27FC236}">
                <a16:creationId xmlns:a16="http://schemas.microsoft.com/office/drawing/2014/main" id="{2778FEB0-8E97-45AE-957D-63F11213FE7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88897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62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280610"/>
              </p:ext>
            </p:extLst>
          </p:nvPr>
        </p:nvGraphicFramePr>
        <p:xfrm>
          <a:off x="3355218" y="1125260"/>
          <a:ext cx="9697964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bɔːldədaʃ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Origin</a:t>
                      </a:r>
                      <a:r>
                        <a:rPr lang="en-GB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Late 16th century</a:t>
                      </a:r>
                    </a:p>
                    <a:p>
                      <a:pPr algn="ctr"/>
                      <a:endParaRPr lang="en-GB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Senseless talk or writing; nonsense.</a:t>
                      </a: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Every villain is a hero in his own mind.”</a:t>
                      </a:r>
                      <a:br>
                        <a:rPr lang="en-US" sz="2400" dirty="0">
                          <a:latin typeface="Century Gothic" panose="020B0502020202020204" pitchFamily="34" charset="0"/>
                        </a:rPr>
                      </a:br>
                      <a:endParaRPr lang="en-US" sz="24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― 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 Hiddleston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  <a:p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New Radicals “Get what you give”</a:t>
                      </a:r>
                    </a:p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1998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August 24, 1945 – July 6, 1992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BALDERDASH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81440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Marsha P Johnson</a:t>
            </a:r>
          </a:p>
        </p:txBody>
      </p:sp>
      <p:pic>
        <p:nvPicPr>
          <p:cNvPr id="7" name="Online Media 6" title="New Radicals - You Get What You Give (Official Video)">
            <a:hlinkClick r:id="" action="ppaction://media"/>
            <a:extLst>
              <a:ext uri="{FF2B5EF4-FFF2-40B4-BE49-F238E27FC236}">
                <a16:creationId xmlns:a16="http://schemas.microsoft.com/office/drawing/2014/main" id="{696B1D95-6902-4013-A26E-113B0FE5A4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814403"/>
            <a:ext cx="5652710" cy="4378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alderdash">
            <a:hlinkClick r:id="" action="ppaction://media"/>
            <a:extLst>
              <a:ext uri="{FF2B5EF4-FFF2-40B4-BE49-F238E27FC236}">
                <a16:creationId xmlns:a16="http://schemas.microsoft.com/office/drawing/2014/main" id="{FE1926ED-75BA-4BC8-9BFB-9366BA15DC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3103" y="206123"/>
            <a:ext cx="609600" cy="609600"/>
          </a:xfrm>
          <a:prstGeom prst="rect">
            <a:avLst/>
          </a:prstGeom>
        </p:spPr>
      </p:pic>
      <p:pic>
        <p:nvPicPr>
          <p:cNvPr id="14" name="Marsha P Johnson">
            <a:hlinkClick r:id="" action="ppaction://media"/>
            <a:extLst>
              <a:ext uri="{FF2B5EF4-FFF2-40B4-BE49-F238E27FC236}">
                <a16:creationId xmlns:a16="http://schemas.microsoft.com/office/drawing/2014/main" id="{E777582C-6581-4EAB-A171-25DD228576A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05085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1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38874"/>
              </p:ext>
            </p:extLst>
          </p:nvPr>
        </p:nvGraphicFramePr>
        <p:xfrm>
          <a:off x="3355217" y="1125262"/>
          <a:ext cx="9697964" cy="8169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486379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tɪntɪnabjʊˈleɪʃ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(ə)n/</a:t>
                      </a: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Latin</a:t>
                      </a:r>
                    </a:p>
                    <a:p>
                      <a:pPr algn="ctr"/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tintinnabulum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‘tinkling bell’ </a:t>
                      </a:r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ringing or tinkling sound.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“Every great dream begins with a dreamer. Always remember, you have within you the strength, the patience, and the passion to reach for the stars to change the world.”</a:t>
                      </a: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Harriet Tubman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272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CHRISTINA AGUILERA: “Fighter”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b="1" i="1" dirty="0">
                          <a:latin typeface="Century Gothic" panose="020B0502020202020204" pitchFamily="34" charset="0"/>
                        </a:rPr>
                        <a:t>2003</a:t>
                      </a:r>
                      <a:endParaRPr lang="en-GB" sz="2400" b="1" i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933053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March 1822 – 10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March 1913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760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6" y="1125261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TINTINNABULATION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89743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Harriet Tubman</a:t>
            </a:r>
          </a:p>
        </p:txBody>
      </p:sp>
      <p:pic>
        <p:nvPicPr>
          <p:cNvPr id="7" name="Online Media 6" title="Christina Aguilera - Fighter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4622EDA0-2C51-4ED3-B347-7704091703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996542"/>
            <a:ext cx="5657208" cy="4239825"/>
          </a:xfrm>
          <a:prstGeom prst="rect">
            <a:avLst/>
          </a:prstGeom>
        </p:spPr>
      </p:pic>
      <p:pic>
        <p:nvPicPr>
          <p:cNvPr id="10" name="Tubman">
            <a:hlinkClick r:id="" action="ppaction://media"/>
            <a:extLst>
              <a:ext uri="{FF2B5EF4-FFF2-40B4-BE49-F238E27FC236}">
                <a16:creationId xmlns:a16="http://schemas.microsoft.com/office/drawing/2014/main" id="{275A66CF-2B75-4F6B-B87E-51B35A2C41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5216" y="103162"/>
            <a:ext cx="609600" cy="609600"/>
          </a:xfrm>
          <a:prstGeom prst="rect">
            <a:avLst/>
          </a:prstGeom>
        </p:spPr>
      </p:pic>
      <p:pic>
        <p:nvPicPr>
          <p:cNvPr id="11" name="TINTINNABULATION">
            <a:hlinkClick r:id="" action="ppaction://media"/>
            <a:extLst>
              <a:ext uri="{FF2B5EF4-FFF2-40B4-BE49-F238E27FC236}">
                <a16:creationId xmlns:a16="http://schemas.microsoft.com/office/drawing/2014/main" id="{654FE01D-C5CA-4F72-ADE5-0ADCD2A6664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47291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5993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9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66640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/ˌ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ɡalɪˈmɔːfri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 16th century archaic French </a:t>
                      </a:r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galimafrée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‘unappetizing dish’</a:t>
                      </a:r>
                    </a:p>
                    <a:p>
                      <a:pPr algn="ctr"/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confused jumble or medley of things.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"Named must be your fear before banish it you can."</a:t>
                      </a:r>
                    </a:p>
                    <a:p>
                      <a:pPr algn="ctr" fontAlgn="base"/>
                      <a:br>
                        <a:rPr lang="en-US" sz="2400" b="0" dirty="0">
                          <a:latin typeface="Century Gothic" panose="020B0502020202020204" pitchFamily="34" charset="0"/>
                        </a:rPr>
                      </a:b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- Yoda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TRACEY CHAPMAN – “Fast Car”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1988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June 1880 – 1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June 1968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GALLIMAUFRY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Helen Keller</a:t>
            </a:r>
          </a:p>
        </p:txBody>
      </p:sp>
      <p:pic>
        <p:nvPicPr>
          <p:cNvPr id="4" name="Keller">
            <a:hlinkClick r:id="" action="ppaction://media"/>
            <a:extLst>
              <a:ext uri="{FF2B5EF4-FFF2-40B4-BE49-F238E27FC236}">
                <a16:creationId xmlns:a16="http://schemas.microsoft.com/office/drawing/2014/main" id="{13088997-86AA-4402-8A50-8EEEF3FC1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32087" y="312259"/>
            <a:ext cx="609600" cy="609600"/>
          </a:xfrm>
          <a:prstGeom prst="rect">
            <a:avLst/>
          </a:prstGeom>
        </p:spPr>
      </p:pic>
      <p:pic>
        <p:nvPicPr>
          <p:cNvPr id="6" name="GALLIMAUFRY">
            <a:hlinkClick r:id="" action="ppaction://media"/>
            <a:extLst>
              <a:ext uri="{FF2B5EF4-FFF2-40B4-BE49-F238E27FC236}">
                <a16:creationId xmlns:a16="http://schemas.microsoft.com/office/drawing/2014/main" id="{9F51A5D2-450E-41A5-A95E-F4224DC8EB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70172" y="195237"/>
            <a:ext cx="609600" cy="609600"/>
          </a:xfrm>
          <a:prstGeom prst="rect">
            <a:avLst/>
          </a:prstGeom>
        </p:spPr>
      </p:pic>
      <p:pic>
        <p:nvPicPr>
          <p:cNvPr id="9" name="Online Media 8" title="Tracy Chapman - Fast Car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3554532E-EC7B-4356-9F8B-4430A35B9190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0"/>
          <a:stretch>
            <a:fillRect/>
          </a:stretch>
        </p:blipFill>
        <p:spPr>
          <a:xfrm>
            <a:off x="7400470" y="4907723"/>
            <a:ext cx="5652710" cy="43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209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15110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dʌɪˈaf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nəs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14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Greek  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‘through’ + </a:t>
                      </a:r>
                      <a:r>
                        <a:rPr lang="en-US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phainein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‘to show’.</a:t>
                      </a:r>
                    </a:p>
                    <a:p>
                      <a:pPr algn="ctr"/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Especially light, delicate, and translucent. Usually fabric.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“Believe and act as if it were impossible to fail.”</a:t>
                      </a:r>
                    </a:p>
                    <a:p>
                      <a:pPr algn="ctr" fontAlgn="base"/>
                      <a:endParaRPr lang="en-US" sz="24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Charles Kettering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ARETHA FRANKLIN: </a:t>
                      </a: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“</a:t>
                      </a:r>
                      <a:r>
                        <a:rPr lang="en-GB" sz="2400" b="1" i="1" dirty="0" err="1">
                          <a:latin typeface="Century Gothic" panose="020B0502020202020204" pitchFamily="34" charset="0"/>
                        </a:rPr>
                        <a:t>R.E.S.P.E.C.T</a:t>
                      </a: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1967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November 9, 1914 – January 19, 2000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DIAPHANOUS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Hedy </a:t>
            </a:r>
            <a:r>
              <a:rPr lang="en-GB" sz="3200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Lemarr</a:t>
            </a:r>
            <a:endParaRPr lang="en-GB" sz="3200" b="1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Online Media 6" title="Aretha Franklin - Respect [1967] (Aretha's Original Version)">
            <a:hlinkClick r:id="" action="ppaction://media"/>
            <a:extLst>
              <a:ext uri="{FF2B5EF4-FFF2-40B4-BE49-F238E27FC236}">
                <a16:creationId xmlns:a16="http://schemas.microsoft.com/office/drawing/2014/main" id="{AD85F5D8-1A5E-4B92-940A-7071D7C7F0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22242" y="4907723"/>
            <a:ext cx="5630938" cy="4220137"/>
          </a:xfrm>
          <a:prstGeom prst="rect">
            <a:avLst/>
          </a:prstGeom>
        </p:spPr>
      </p:pic>
      <p:pic>
        <p:nvPicPr>
          <p:cNvPr id="10" name="Diaphanous">
            <a:hlinkClick r:id="" action="ppaction://media"/>
            <a:extLst>
              <a:ext uri="{FF2B5EF4-FFF2-40B4-BE49-F238E27FC236}">
                <a16:creationId xmlns:a16="http://schemas.microsoft.com/office/drawing/2014/main" id="{1DA8A6AD-96CE-4B7A-8122-83B45C0A24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06872" y="195237"/>
            <a:ext cx="609600" cy="609600"/>
          </a:xfrm>
          <a:prstGeom prst="rect">
            <a:avLst/>
          </a:prstGeom>
        </p:spPr>
      </p:pic>
      <p:pic>
        <p:nvPicPr>
          <p:cNvPr id="11" name="Hedy Lemarr">
            <a:hlinkClick r:id="" action="ppaction://media"/>
            <a:extLst>
              <a:ext uri="{FF2B5EF4-FFF2-40B4-BE49-F238E27FC236}">
                <a16:creationId xmlns:a16="http://schemas.microsoft.com/office/drawing/2014/main" id="{AACBC4D0-8EB6-4C8B-B79D-CD7991FA1A6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07564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5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99592"/>
              </p:ext>
            </p:extLst>
          </p:nvPr>
        </p:nvGraphicFramePr>
        <p:xfrm>
          <a:off x="3355217" y="1125262"/>
          <a:ext cx="9697964" cy="8107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544785">
                <a:tc rowSpan="2"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lʊˈɡuːbrɪəs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arly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17th century Latin </a:t>
                      </a:r>
                    </a:p>
                    <a:p>
                      <a:pPr algn="ctr"/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lugubris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 ‘mourn’ + -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ous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Looking or sounding sad and dismal.</a:t>
                      </a: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“Life moves pretty fast. If you don’t stop and look around once in a while, you could miss it.”</a:t>
                      </a: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–Ferris Bueller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771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LIGHTHOUSE FAMILY: “Lifted”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1995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275245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August 1876 – 22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August 1948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1703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LUGUBRIOUS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6" y="4743544"/>
            <a:ext cx="4045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Princess Sophie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Duleep</a:t>
            </a:r>
            <a:r>
              <a:rPr lang="en-GB" sz="24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Singh</a:t>
            </a:r>
          </a:p>
        </p:txBody>
      </p:sp>
      <p:pic>
        <p:nvPicPr>
          <p:cNvPr id="7" name="Online Media 6" title="Lighthouse Family - Lifted (Official Video)">
            <a:hlinkClick r:id="" action="ppaction://media"/>
            <a:extLst>
              <a:ext uri="{FF2B5EF4-FFF2-40B4-BE49-F238E27FC236}">
                <a16:creationId xmlns:a16="http://schemas.microsoft.com/office/drawing/2014/main" id="{D47579CF-5C69-4AEB-9424-B9D9EFE1F3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69" y="4832263"/>
            <a:ext cx="5652711" cy="4360560"/>
          </a:xfrm>
          <a:prstGeom prst="rect">
            <a:avLst/>
          </a:prstGeom>
        </p:spPr>
      </p:pic>
      <p:pic>
        <p:nvPicPr>
          <p:cNvPr id="10" name="LUGUBRIOUS">
            <a:hlinkClick r:id="" action="ppaction://media"/>
            <a:extLst>
              <a:ext uri="{FF2B5EF4-FFF2-40B4-BE49-F238E27FC236}">
                <a16:creationId xmlns:a16="http://schemas.microsoft.com/office/drawing/2014/main" id="{5246A031-8DFB-48DE-A8E3-F36E9DF012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68242" y="195237"/>
            <a:ext cx="609600" cy="609600"/>
          </a:xfrm>
          <a:prstGeom prst="rect">
            <a:avLst/>
          </a:prstGeom>
        </p:spPr>
      </p:pic>
      <p:pic>
        <p:nvPicPr>
          <p:cNvPr id="11" name="Princess">
            <a:hlinkClick r:id="" action="ppaction://media"/>
            <a:extLst>
              <a:ext uri="{FF2B5EF4-FFF2-40B4-BE49-F238E27FC236}">
                <a16:creationId xmlns:a16="http://schemas.microsoft.com/office/drawing/2014/main" id="{D6DE592A-C2A5-4F5D-85BF-53A6B6E328C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83449" y="131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0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62771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Early 19th century English from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finical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+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Adjective: 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 a person: fussy about their needs or requirements.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Showing or requiring great attention to detail.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“We are powerful because we survived.”</a:t>
                      </a:r>
                    </a:p>
                    <a:p>
                      <a:pPr algn="ctr" fontAlgn="base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Audre Lorde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BISHOP BRIGGS: “Champion”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July 1856 – 7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January 1943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FINICKY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Nikola Tesla</a:t>
            </a:r>
          </a:p>
        </p:txBody>
      </p:sp>
      <p:pic>
        <p:nvPicPr>
          <p:cNvPr id="7" name="Online Media 6" title="Bishop Briggs - CHAMPION">
            <a:hlinkClick r:id="" action="ppaction://media"/>
            <a:extLst>
              <a:ext uri="{FF2B5EF4-FFF2-40B4-BE49-F238E27FC236}">
                <a16:creationId xmlns:a16="http://schemas.microsoft.com/office/drawing/2014/main" id="{AFFC5587-5ABE-4DE6-B63D-CD4DCB6689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953000"/>
            <a:ext cx="5652710" cy="4239825"/>
          </a:xfrm>
          <a:prstGeom prst="rect">
            <a:avLst/>
          </a:prstGeom>
        </p:spPr>
      </p:pic>
      <p:pic>
        <p:nvPicPr>
          <p:cNvPr id="10" name="FINICKY.">
            <a:hlinkClick r:id="" action="ppaction://media"/>
            <a:extLst>
              <a:ext uri="{FF2B5EF4-FFF2-40B4-BE49-F238E27FC236}">
                <a16:creationId xmlns:a16="http://schemas.microsoft.com/office/drawing/2014/main" id="{424F3190-7F40-42B4-A0D9-F344A754AE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69657" y="195237"/>
            <a:ext cx="609600" cy="609600"/>
          </a:xfrm>
          <a:prstGeom prst="rect">
            <a:avLst/>
          </a:prstGeom>
        </p:spPr>
      </p:pic>
      <p:pic>
        <p:nvPicPr>
          <p:cNvPr id="11" name="Tesla">
            <a:hlinkClick r:id="" action="ppaction://media"/>
            <a:extLst>
              <a:ext uri="{FF2B5EF4-FFF2-40B4-BE49-F238E27FC236}">
                <a16:creationId xmlns:a16="http://schemas.microsoft.com/office/drawing/2014/main" id="{44ECFBAA-F915-4126-90E9-608491F5666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79357" y="236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9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6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64915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kəˈkɒf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</a:t>
                      </a:r>
                      <a:r>
                        <a:rPr lang="en-GB" sz="20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Greek</a:t>
                      </a:r>
                    </a:p>
                    <a:p>
                      <a:pPr algn="ctr"/>
                      <a:r>
                        <a:rPr lang="en-GB" sz="2000" b="1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Kakos</a:t>
                      </a:r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“bad” + </a:t>
                      </a:r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phōnē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‘sound’.</a:t>
                      </a:r>
                      <a:endParaRPr lang="en-GB" sz="2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harsh discordant mixture of sounds.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“I’ve learned that people will forget what you said, people will forget what you did, but people will never forget how you made them feel.”</a:t>
                      </a: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Maya Angelou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NASHVILLE CAST: </a:t>
                      </a: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“My Song”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2005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April 11, 1899 – April 19, 1975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CACOPHONY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Percy Julian</a:t>
            </a:r>
          </a:p>
        </p:txBody>
      </p:sp>
      <p:pic>
        <p:nvPicPr>
          <p:cNvPr id="4" name="Online Media 3" title="The Triple X's - My Song (Nashville)">
            <a:hlinkClick r:id="" action="ppaction://media"/>
            <a:extLst>
              <a:ext uri="{FF2B5EF4-FFF2-40B4-BE49-F238E27FC236}">
                <a16:creationId xmlns:a16="http://schemas.microsoft.com/office/drawing/2014/main" id="{F8549C18-D65C-4736-BA0F-268ECCDFA8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953000"/>
            <a:ext cx="5652710" cy="4239825"/>
          </a:xfrm>
          <a:prstGeom prst="rect">
            <a:avLst/>
          </a:prstGeom>
        </p:spPr>
      </p:pic>
      <p:pic>
        <p:nvPicPr>
          <p:cNvPr id="6" name="Cacophony">
            <a:hlinkClick r:id="" action="ppaction://media"/>
            <a:extLst>
              <a:ext uri="{FF2B5EF4-FFF2-40B4-BE49-F238E27FC236}">
                <a16:creationId xmlns:a16="http://schemas.microsoft.com/office/drawing/2014/main" id="{6C68757D-893B-4C3D-9270-9797EB3EDA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28643" y="108857"/>
            <a:ext cx="609600" cy="609600"/>
          </a:xfrm>
          <a:prstGeom prst="rect">
            <a:avLst/>
          </a:prstGeom>
        </p:spPr>
      </p:pic>
      <p:pic>
        <p:nvPicPr>
          <p:cNvPr id="9" name="Percy Julian">
            <a:hlinkClick r:id="" action="ppaction://media"/>
            <a:extLst>
              <a:ext uri="{FF2B5EF4-FFF2-40B4-BE49-F238E27FC236}">
                <a16:creationId xmlns:a16="http://schemas.microsoft.com/office/drawing/2014/main" id="{C516EC48-E127-4620-81B1-D98992AD481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15016" y="120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18966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ɪˈpɪf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ni,ɛˈpɪf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(ə)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endParaRPr lang="en-GB" sz="28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From Greek – 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1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epiphainein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‘reveal’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Noun: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moment of sudden and great revelation or realization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“Remember no one can make you feel inferior without your consent.”</a:t>
                      </a:r>
                    </a:p>
                    <a:p>
                      <a:pPr algn="ctr" fontAlgn="base"/>
                      <a:endParaRPr lang="en-US" sz="24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Eleanor Roosevelt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AVICII: “Wake Me Up”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May 22, 1930 – November 27, 1978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EPIPHANY</a:t>
            </a: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Harvey Milk</a:t>
            </a:r>
          </a:p>
        </p:txBody>
      </p:sp>
      <p:pic>
        <p:nvPicPr>
          <p:cNvPr id="4" name="Online Media 3" title="Avicii - Wake Me Up (Official Video)">
            <a:hlinkClick r:id="" action="ppaction://media"/>
            <a:extLst>
              <a:ext uri="{FF2B5EF4-FFF2-40B4-BE49-F238E27FC236}">
                <a16:creationId xmlns:a16="http://schemas.microsoft.com/office/drawing/2014/main" id="{D2129F5D-E142-4343-B78D-390517DAF0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00470" y="4953000"/>
            <a:ext cx="5652710" cy="4239825"/>
          </a:xfrm>
          <a:prstGeom prst="rect">
            <a:avLst/>
          </a:prstGeom>
        </p:spPr>
      </p:pic>
      <p:pic>
        <p:nvPicPr>
          <p:cNvPr id="6" name="Harvey Milk">
            <a:hlinkClick r:id="" action="ppaction://media"/>
            <a:extLst>
              <a:ext uri="{FF2B5EF4-FFF2-40B4-BE49-F238E27FC236}">
                <a16:creationId xmlns:a16="http://schemas.microsoft.com/office/drawing/2014/main" id="{AD045605-CCB9-4B02-BFBA-4CE68EA553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87372" y="290683"/>
            <a:ext cx="609600" cy="609600"/>
          </a:xfrm>
          <a:prstGeom prst="rect">
            <a:avLst/>
          </a:prstGeom>
        </p:spPr>
      </p:pic>
      <p:pic>
        <p:nvPicPr>
          <p:cNvPr id="9" name="EPIPHANY">
            <a:hlinkClick r:id="" action="ppaction://media"/>
            <a:extLst>
              <a:ext uri="{FF2B5EF4-FFF2-40B4-BE49-F238E27FC236}">
                <a16:creationId xmlns:a16="http://schemas.microsoft.com/office/drawing/2014/main" id="{3007BFBA-0532-4A4C-8119-DAF81EA0BA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05071" y="269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7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6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5046A6-5A5A-4A9D-A44F-FEC7DF956AB9}"/>
              </a:ext>
            </a:extLst>
          </p:cNvPr>
          <p:cNvGraphicFramePr>
            <a:graphicFrameLocks noGrp="1"/>
          </p:cNvGraphicFramePr>
          <p:nvPr/>
        </p:nvGraphicFramePr>
        <p:xfrm>
          <a:off x="154820" y="1125261"/>
          <a:ext cx="3002038" cy="8067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038">
                  <a:extLst>
                    <a:ext uri="{9D8B030D-6E8A-4147-A177-3AD203B41FA5}">
                      <a16:colId xmlns:a16="http://schemas.microsoft.com/office/drawing/2014/main" val="2998965648"/>
                    </a:ext>
                  </a:extLst>
                </a:gridCol>
              </a:tblGrid>
              <a:tr h="806756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NOTICES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4554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F5602D-8BBC-472B-9A1B-F0332124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86734"/>
              </p:ext>
            </p:extLst>
          </p:nvPr>
        </p:nvGraphicFramePr>
        <p:xfrm>
          <a:off x="3355218" y="1125260"/>
          <a:ext cx="9697964" cy="8149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5296">
                  <a:extLst>
                    <a:ext uri="{9D8B030D-6E8A-4147-A177-3AD203B41FA5}">
                      <a16:colId xmlns:a16="http://schemas.microsoft.com/office/drawing/2014/main" val="844699524"/>
                    </a:ext>
                  </a:extLst>
                </a:gridCol>
                <a:gridCol w="3248177">
                  <a:extLst>
                    <a:ext uri="{9D8B030D-6E8A-4147-A177-3AD203B41FA5}">
                      <a16:colId xmlns:a16="http://schemas.microsoft.com/office/drawing/2014/main" val="4094599187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721414266"/>
                    </a:ext>
                  </a:extLst>
                </a:gridCol>
              </a:tblGrid>
              <a:tr h="2666443">
                <a:tc rowSpan="2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həˈrʌmf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Origin: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1930s: imitative.</a:t>
                      </a:r>
                    </a:p>
                    <a:p>
                      <a:pPr algn="ctr"/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Verb: 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clear the throat noisily.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grumpily express dissatisfaction or disapproval.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Find the good. It’s all around you. Find it, showcase it and you’ll start believing in it.</a:t>
                      </a:r>
                      <a:br>
                        <a:rPr lang="en-US" sz="2400" dirty="0">
                          <a:latin typeface="Century Gothic" panose="020B0502020202020204" pitchFamily="34" charset="0"/>
                        </a:rPr>
                      </a:b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Jesse Owens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403538"/>
                  </a:ext>
                </a:extLst>
              </a:tr>
              <a:tr h="1035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JIMMY EAT WORLD: “The Middle”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i="1" dirty="0">
                          <a:latin typeface="Century Gothic" panose="020B0502020202020204" pitchFamily="34" charset="0"/>
                        </a:rPr>
                        <a:t>2001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50087"/>
                  </a:ext>
                </a:extLst>
              </a:tr>
              <a:tr h="1044038">
                <a:tc>
                  <a:txBody>
                    <a:bodyPr/>
                    <a:lstStyle/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b="0" i="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September 1913 – 31sr March 1980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78313"/>
                  </a:ext>
                </a:extLst>
              </a:tr>
              <a:tr h="33219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7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20EB4D-414B-4A1C-839D-818A0B4C0F3C}"/>
              </a:ext>
            </a:extLst>
          </p:cNvPr>
          <p:cNvSpPr txBox="1"/>
          <p:nvPr/>
        </p:nvSpPr>
        <p:spPr>
          <a:xfrm>
            <a:off x="8008257" y="195237"/>
            <a:ext cx="519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8CF4B6-1190-47B0-A96A-0DFA97F08603}" type="datetime2">
              <a:rPr lang="en-GB" sz="2800" smtClean="0">
                <a:solidFill>
                  <a:schemeClr val="bg1"/>
                </a:solidFill>
                <a:latin typeface="Tintin" panose="020B0803050302020204" pitchFamily="34" charset="0"/>
              </a:rPr>
              <a:t>Wednesday, 07 October 2020</a:t>
            </a:fld>
            <a:endParaRPr lang="en-GB" sz="2800" dirty="0">
              <a:solidFill>
                <a:schemeClr val="bg1"/>
              </a:solidFill>
              <a:latin typeface="Tintin" panose="020B08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21C6-68C3-46C2-AA48-1661BEC82D08}"/>
              </a:ext>
            </a:extLst>
          </p:cNvPr>
          <p:cNvSpPr txBox="1"/>
          <p:nvPr/>
        </p:nvSpPr>
        <p:spPr>
          <a:xfrm>
            <a:off x="3355218" y="1284905"/>
            <a:ext cx="4045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HARRUMPH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38044-4C0D-4F6A-8395-F25E2FEA217A}"/>
              </a:ext>
            </a:extLst>
          </p:cNvPr>
          <p:cNvSpPr txBox="1"/>
          <p:nvPr/>
        </p:nvSpPr>
        <p:spPr>
          <a:xfrm>
            <a:off x="3355217" y="4907723"/>
            <a:ext cx="4045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Jesse Owens</a:t>
            </a:r>
          </a:p>
        </p:txBody>
      </p:sp>
      <p:pic>
        <p:nvPicPr>
          <p:cNvPr id="7" name="Online Media 6" title="Jimmy Eat World - The Middle - Lyrics">
            <a:hlinkClick r:id="" action="ppaction://media"/>
            <a:extLst>
              <a:ext uri="{FF2B5EF4-FFF2-40B4-BE49-F238E27FC236}">
                <a16:creationId xmlns:a16="http://schemas.microsoft.com/office/drawing/2014/main" id="{6628E450-0A9D-46C1-B852-46330B79EB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422242" y="4953000"/>
            <a:ext cx="5630938" cy="4220137"/>
          </a:xfrm>
          <a:prstGeom prst="rect">
            <a:avLst/>
          </a:prstGeom>
        </p:spPr>
      </p:pic>
      <p:pic>
        <p:nvPicPr>
          <p:cNvPr id="10" name="Owens">
            <a:hlinkClick r:id="" action="ppaction://media"/>
            <a:extLst>
              <a:ext uri="{FF2B5EF4-FFF2-40B4-BE49-F238E27FC236}">
                <a16:creationId xmlns:a16="http://schemas.microsoft.com/office/drawing/2014/main" id="{CBD9DB89-AC17-4E31-A804-819236C945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30914" y="195237"/>
            <a:ext cx="609600" cy="609600"/>
          </a:xfrm>
          <a:prstGeom prst="rect">
            <a:avLst/>
          </a:prstGeom>
        </p:spPr>
      </p:pic>
      <p:pic>
        <p:nvPicPr>
          <p:cNvPr id="11" name="HARRUMPH">
            <a:hlinkClick r:id="" action="ppaction://media"/>
            <a:extLst>
              <a:ext uri="{FF2B5EF4-FFF2-40B4-BE49-F238E27FC236}">
                <a16:creationId xmlns:a16="http://schemas.microsoft.com/office/drawing/2014/main" id="{74C1D014-88CA-4BC5-88A3-6CCE8BFBCA2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77843" y="19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445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4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3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C4E4F1-63C9-4D61-B67C-85A96BDABC94}" vid="{919E51E8-C2C6-424C-889D-D7DD33877C97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7E9338-BF6A-4A78-8A87-771AB1C676C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PSHE</Template>
  <TotalTime>1483</TotalTime>
  <Words>1494</Words>
  <Application>Microsoft Office PowerPoint</Application>
  <PresentationFormat>Custom</PresentationFormat>
  <Paragraphs>401</Paragraphs>
  <Slides>20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Gill Sans MT</vt:lpstr>
      <vt:lpstr>Century Gothic</vt:lpstr>
      <vt:lpstr>Tintin</vt:lpstr>
      <vt:lpstr>Arial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Miss K Constable (CNSk1)</cp:lastModifiedBy>
  <cp:revision>12</cp:revision>
  <cp:lastPrinted>2020-07-16T11:16:13Z</cp:lastPrinted>
  <dcterms:created xsi:type="dcterms:W3CDTF">2020-07-14T20:25:58Z</dcterms:created>
  <dcterms:modified xsi:type="dcterms:W3CDTF">2020-10-07T07:42:55Z</dcterms:modified>
</cp:coreProperties>
</file>