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B7FF"/>
    <a:srgbClr val="FFB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0" d="100"/>
          <a:sy n="30" d="100"/>
        </p:scale>
        <p:origin x="196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C0706-CA73-430F-BB87-5F00B7DBFB81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9B824-558A-4EAD-A472-E91E1F2FD8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273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C0706-CA73-430F-BB87-5F00B7DBFB81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9B824-558A-4EAD-A472-E91E1F2FD8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226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C0706-CA73-430F-BB87-5F00B7DBFB81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9B824-558A-4EAD-A472-E91E1F2FD8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237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C0706-CA73-430F-BB87-5F00B7DBFB81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9B824-558A-4EAD-A472-E91E1F2FD8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587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C0706-CA73-430F-BB87-5F00B7DBFB81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9B824-558A-4EAD-A472-E91E1F2FD8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011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C0706-CA73-430F-BB87-5F00B7DBFB81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9B824-558A-4EAD-A472-E91E1F2FD8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319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C0706-CA73-430F-BB87-5F00B7DBFB81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9B824-558A-4EAD-A472-E91E1F2FD8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3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C0706-CA73-430F-BB87-5F00B7DBFB81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9B824-558A-4EAD-A472-E91E1F2FD8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11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C0706-CA73-430F-BB87-5F00B7DBFB81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9B824-558A-4EAD-A472-E91E1F2FD8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617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C0706-CA73-430F-BB87-5F00B7DBFB81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9B824-558A-4EAD-A472-E91E1F2FD8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692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C0706-CA73-430F-BB87-5F00B7DBFB81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9B824-558A-4EAD-A472-E91E1F2FD8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989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C0706-CA73-430F-BB87-5F00B7DBFB81}" type="datetimeFigureOut">
              <a:rPr lang="en-GB" smtClean="0"/>
              <a:t>02/08/2021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9B824-558A-4EAD-A472-E91E1F2FD8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388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sv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34" Type="http://schemas.openxmlformats.org/officeDocument/2006/relationships/image" Target="../media/image33.png"/><Relationship Id="rId42" Type="http://schemas.openxmlformats.org/officeDocument/2006/relationships/image" Target="../media/image41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24.png"/><Relationship Id="rId33" Type="http://schemas.openxmlformats.org/officeDocument/2006/relationships/image" Target="../media/image32.svg"/><Relationship Id="rId38" Type="http://schemas.openxmlformats.org/officeDocument/2006/relationships/image" Target="../media/image37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svg"/><Relationship Id="rId41" Type="http://schemas.openxmlformats.org/officeDocument/2006/relationships/image" Target="../media/image40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svg"/><Relationship Id="rId40" Type="http://schemas.openxmlformats.org/officeDocument/2006/relationships/image" Target="../media/image39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31" Type="http://schemas.openxmlformats.org/officeDocument/2006/relationships/image" Target="../media/image3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svg"/><Relationship Id="rId30" Type="http://schemas.openxmlformats.org/officeDocument/2006/relationships/image" Target="../media/image29.png"/><Relationship Id="rId35" Type="http://schemas.openxmlformats.org/officeDocument/2006/relationships/image" Target="../media/image34.svg"/><Relationship Id="rId43" Type="http://schemas.openxmlformats.org/officeDocument/2006/relationships/image" Target="../media/image4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20CC604-AACB-4228-BC5F-02EAD4C668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705470"/>
              </p:ext>
            </p:extLst>
          </p:nvPr>
        </p:nvGraphicFramePr>
        <p:xfrm>
          <a:off x="0" y="0"/>
          <a:ext cx="30275214" cy="213836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91738">
                  <a:extLst>
                    <a:ext uri="{9D8B030D-6E8A-4147-A177-3AD203B41FA5}">
                      <a16:colId xmlns:a16="http://schemas.microsoft.com/office/drawing/2014/main" val="3852284014"/>
                    </a:ext>
                  </a:extLst>
                </a:gridCol>
                <a:gridCol w="10091738">
                  <a:extLst>
                    <a:ext uri="{9D8B030D-6E8A-4147-A177-3AD203B41FA5}">
                      <a16:colId xmlns:a16="http://schemas.microsoft.com/office/drawing/2014/main" val="1596270505"/>
                    </a:ext>
                  </a:extLst>
                </a:gridCol>
                <a:gridCol w="10091738">
                  <a:extLst>
                    <a:ext uri="{9D8B030D-6E8A-4147-A177-3AD203B41FA5}">
                      <a16:colId xmlns:a16="http://schemas.microsoft.com/office/drawing/2014/main" val="2544428133"/>
                    </a:ext>
                  </a:extLst>
                </a:gridCol>
              </a:tblGrid>
              <a:tr h="1606482">
                <a:tc gridSpan="3">
                  <a:txBody>
                    <a:bodyPr/>
                    <a:lstStyle/>
                    <a:p>
                      <a:pPr algn="ctr"/>
                      <a:r>
                        <a:rPr lang="en-GB" sz="9600" dirty="0">
                          <a:latin typeface="Tintin" panose="020B0803050302020204" pitchFamily="34" charset="0"/>
                        </a:rPr>
                        <a:t>expectations when in l2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122861"/>
                  </a:ext>
                </a:extLst>
              </a:tr>
              <a:tr h="988857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5906146"/>
                  </a:ext>
                </a:extLst>
              </a:tr>
              <a:tr h="988857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929560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516AB74-61E1-4E73-928D-53417CB30FAD}"/>
              </a:ext>
            </a:extLst>
          </p:cNvPr>
          <p:cNvSpPr txBox="1"/>
          <p:nvPr/>
        </p:nvSpPr>
        <p:spPr>
          <a:xfrm>
            <a:off x="35717" y="1605655"/>
            <a:ext cx="10029825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Tintin" panose="020B0803050302020204" pitchFamily="34" charset="0"/>
              </a:rPr>
              <a:t>at the start of the lesson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74A4B5-668D-4246-9465-48637B41A116}"/>
              </a:ext>
            </a:extLst>
          </p:cNvPr>
          <p:cNvSpPr txBox="1"/>
          <p:nvPr/>
        </p:nvSpPr>
        <p:spPr>
          <a:xfrm>
            <a:off x="-1" y="11508928"/>
            <a:ext cx="10065543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Tintin" panose="020B0803050302020204" pitchFamily="34" charset="0"/>
              </a:rPr>
              <a:t>at the end of the lesson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856777-8C9E-4DA9-8015-B028B07251BF}"/>
              </a:ext>
            </a:extLst>
          </p:cNvPr>
          <p:cNvSpPr txBox="1"/>
          <p:nvPr/>
        </p:nvSpPr>
        <p:spPr>
          <a:xfrm>
            <a:off x="20215619" y="1597575"/>
            <a:ext cx="10023877" cy="886397"/>
          </a:xfrm>
          <a:prstGeom prst="rect">
            <a:avLst/>
          </a:prstGeom>
          <a:solidFill>
            <a:srgbClr val="FFBDFF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5160" dirty="0">
                <a:latin typeface="Tintin" panose="020B0803050302020204" pitchFamily="34" charset="0"/>
              </a:rPr>
              <a:t>if you think you have finished…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067E0C-8BF3-4756-B9F0-E51307340E8F}"/>
              </a:ext>
            </a:extLst>
          </p:cNvPr>
          <p:cNvSpPr txBox="1"/>
          <p:nvPr/>
        </p:nvSpPr>
        <p:spPr>
          <a:xfrm>
            <a:off x="20173951" y="11491913"/>
            <a:ext cx="10101262" cy="923330"/>
          </a:xfrm>
          <a:prstGeom prst="rect">
            <a:avLst/>
          </a:prstGeom>
          <a:solidFill>
            <a:srgbClr val="DBB7FF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Tintin" panose="020B0803050302020204" pitchFamily="34" charset="0"/>
              </a:rPr>
              <a:t>presentation reminders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077CB4-2559-417A-B6D0-9608900DE2DF}"/>
              </a:ext>
            </a:extLst>
          </p:cNvPr>
          <p:cNvSpPr txBox="1"/>
          <p:nvPr/>
        </p:nvSpPr>
        <p:spPr>
          <a:xfrm>
            <a:off x="10101259" y="1589217"/>
            <a:ext cx="10041730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5400" dirty="0" err="1">
                <a:latin typeface="Tintin" panose="020B0803050302020204" pitchFamily="34" charset="0"/>
              </a:rPr>
              <a:t>abc</a:t>
            </a:r>
            <a:r>
              <a:rPr lang="en-GB" sz="5400" dirty="0">
                <a:latin typeface="Tintin" panose="020B0803050302020204" pitchFamily="34" charset="0"/>
              </a:rPr>
              <a:t>-q discussion structure</a:t>
            </a:r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276D9ECC-31AD-492D-9247-3D4254063A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303955"/>
              </p:ext>
            </p:extLst>
          </p:nvPr>
        </p:nvGraphicFramePr>
        <p:xfrm>
          <a:off x="0" y="2557560"/>
          <a:ext cx="10041730" cy="89679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47243">
                  <a:extLst>
                    <a:ext uri="{9D8B030D-6E8A-4147-A177-3AD203B41FA5}">
                      <a16:colId xmlns:a16="http://schemas.microsoft.com/office/drawing/2014/main" val="3799142100"/>
                    </a:ext>
                  </a:extLst>
                </a:gridCol>
                <a:gridCol w="1673622">
                  <a:extLst>
                    <a:ext uri="{9D8B030D-6E8A-4147-A177-3AD203B41FA5}">
                      <a16:colId xmlns:a16="http://schemas.microsoft.com/office/drawing/2014/main" val="1268813001"/>
                    </a:ext>
                  </a:extLst>
                </a:gridCol>
                <a:gridCol w="1673622">
                  <a:extLst>
                    <a:ext uri="{9D8B030D-6E8A-4147-A177-3AD203B41FA5}">
                      <a16:colId xmlns:a16="http://schemas.microsoft.com/office/drawing/2014/main" val="508035481"/>
                    </a:ext>
                  </a:extLst>
                </a:gridCol>
                <a:gridCol w="3347243">
                  <a:extLst>
                    <a:ext uri="{9D8B030D-6E8A-4147-A177-3AD203B41FA5}">
                      <a16:colId xmlns:a16="http://schemas.microsoft.com/office/drawing/2014/main" val="3519534891"/>
                    </a:ext>
                  </a:extLst>
                </a:gridCol>
              </a:tblGrid>
              <a:tr h="448399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4230077"/>
                  </a:ext>
                </a:extLst>
              </a:tr>
              <a:tr h="4483996"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454192"/>
                  </a:ext>
                </a:extLst>
              </a:tr>
            </a:tbl>
          </a:graphicData>
        </a:graphic>
      </p:graphicFrame>
      <p:pic>
        <p:nvPicPr>
          <p:cNvPr id="12" name="Graphic 11">
            <a:extLst>
              <a:ext uri="{FF2B5EF4-FFF2-40B4-BE49-F238E27FC236}">
                <a16:creationId xmlns:a16="http://schemas.microsoft.com/office/drawing/2014/main" id="{1DF2B45A-D9EF-47A5-8BE4-6B23C2896BA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5994" y="2824556"/>
            <a:ext cx="2507226" cy="207190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98E6275-FC1D-44A3-A539-9859A257FBB9}"/>
              </a:ext>
            </a:extLst>
          </p:cNvPr>
          <p:cNvSpPr txBox="1"/>
          <p:nvPr/>
        </p:nvSpPr>
        <p:spPr>
          <a:xfrm>
            <a:off x="35717" y="4979248"/>
            <a:ext cx="330363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latin typeface="Century Gothic" panose="020B0502020202020204" pitchFamily="34" charset="0"/>
              </a:rPr>
              <a:t>Come in quickly &amp; quietly.</a:t>
            </a: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AC83640B-DBF7-467E-A6AA-8186F4D1EB32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795211" y="2824556"/>
            <a:ext cx="2267949" cy="2393097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687A0521-D5B0-4875-B125-74116C32A92F}"/>
              </a:ext>
            </a:extLst>
          </p:cNvPr>
          <p:cNvSpPr txBox="1"/>
          <p:nvPr/>
        </p:nvSpPr>
        <p:spPr>
          <a:xfrm>
            <a:off x="3341662" y="5183326"/>
            <a:ext cx="330363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latin typeface="Century Gothic" panose="020B0502020202020204" pitchFamily="34" charset="0"/>
              </a:rPr>
              <a:t>Sit in your assigned seat.</a:t>
            </a:r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6BA8AE66-29CF-4F58-B337-017F243F2152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36872" y="2909329"/>
            <a:ext cx="2267949" cy="2225853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E1D1837-1F10-46CD-B77D-E223D26CE1A8}"/>
              </a:ext>
            </a:extLst>
          </p:cNvPr>
          <p:cNvSpPr txBox="1"/>
          <p:nvPr/>
        </p:nvSpPr>
        <p:spPr>
          <a:xfrm>
            <a:off x="6645300" y="5168178"/>
            <a:ext cx="330363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latin typeface="Century Gothic" panose="020B0502020202020204" pitchFamily="34" charset="0"/>
              </a:rPr>
              <a:t>Get out or collect your equipment.</a:t>
            </a: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681F4578-C1F0-4B28-A317-1A30B8B2D41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510656" y="7318153"/>
            <a:ext cx="2484182" cy="235542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66D5C1CF-2CF7-47D2-8DF0-4083C916BA0E}"/>
              </a:ext>
            </a:extLst>
          </p:cNvPr>
          <p:cNvSpPr txBox="1"/>
          <p:nvPr/>
        </p:nvSpPr>
        <p:spPr>
          <a:xfrm>
            <a:off x="103469" y="9940502"/>
            <a:ext cx="484323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latin typeface="Century Gothic" panose="020B0502020202020204" pitchFamily="34" charset="0"/>
              </a:rPr>
              <a:t>Check the board for instructions. </a:t>
            </a:r>
          </a:p>
        </p:txBody>
      </p:sp>
      <p:pic>
        <p:nvPicPr>
          <p:cNvPr id="22" name="Graphic 21">
            <a:extLst>
              <a:ext uri="{FF2B5EF4-FFF2-40B4-BE49-F238E27FC236}">
                <a16:creationId xmlns:a16="http://schemas.microsoft.com/office/drawing/2014/main" id="{764EA73F-3D0F-48ED-8B7F-D1E4D6A3976A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063160" y="7317843"/>
            <a:ext cx="2879892" cy="2770477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CED5E5EB-DE77-4FDF-97B0-69458F2ED7E8}"/>
              </a:ext>
            </a:extLst>
          </p:cNvPr>
          <p:cNvSpPr txBox="1"/>
          <p:nvPr/>
        </p:nvSpPr>
        <p:spPr>
          <a:xfrm>
            <a:off x="5105708" y="9981861"/>
            <a:ext cx="484323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latin typeface="Century Gothic" panose="020B0502020202020204" pitchFamily="34" charset="0"/>
              </a:rPr>
              <a:t>Get straight on with the work set.</a:t>
            </a:r>
          </a:p>
        </p:txBody>
      </p:sp>
      <p:graphicFrame>
        <p:nvGraphicFramePr>
          <p:cNvPr id="24" name="Table 11">
            <a:extLst>
              <a:ext uri="{FF2B5EF4-FFF2-40B4-BE49-F238E27FC236}">
                <a16:creationId xmlns:a16="http://schemas.microsoft.com/office/drawing/2014/main" id="{9CA70102-612A-4D62-BAA2-9B5F8775D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8958173"/>
              </p:ext>
            </p:extLst>
          </p:nvPr>
        </p:nvGraphicFramePr>
        <p:xfrm>
          <a:off x="1191" y="12463182"/>
          <a:ext cx="10041730" cy="89679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47243">
                  <a:extLst>
                    <a:ext uri="{9D8B030D-6E8A-4147-A177-3AD203B41FA5}">
                      <a16:colId xmlns:a16="http://schemas.microsoft.com/office/drawing/2014/main" val="3799142100"/>
                    </a:ext>
                  </a:extLst>
                </a:gridCol>
                <a:gridCol w="1673622">
                  <a:extLst>
                    <a:ext uri="{9D8B030D-6E8A-4147-A177-3AD203B41FA5}">
                      <a16:colId xmlns:a16="http://schemas.microsoft.com/office/drawing/2014/main" val="1268813001"/>
                    </a:ext>
                  </a:extLst>
                </a:gridCol>
                <a:gridCol w="1673622">
                  <a:extLst>
                    <a:ext uri="{9D8B030D-6E8A-4147-A177-3AD203B41FA5}">
                      <a16:colId xmlns:a16="http://schemas.microsoft.com/office/drawing/2014/main" val="508035481"/>
                    </a:ext>
                  </a:extLst>
                </a:gridCol>
                <a:gridCol w="3347243">
                  <a:extLst>
                    <a:ext uri="{9D8B030D-6E8A-4147-A177-3AD203B41FA5}">
                      <a16:colId xmlns:a16="http://schemas.microsoft.com/office/drawing/2014/main" val="3519534891"/>
                    </a:ext>
                  </a:extLst>
                </a:gridCol>
              </a:tblGrid>
              <a:tr h="448399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4230077"/>
                  </a:ext>
                </a:extLst>
              </a:tr>
              <a:tr h="4483996"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454192"/>
                  </a:ext>
                </a:extLst>
              </a:tr>
            </a:tbl>
          </a:graphicData>
        </a:graphic>
      </p:graphicFrame>
      <p:pic>
        <p:nvPicPr>
          <p:cNvPr id="25" name="Graphic 24">
            <a:extLst>
              <a:ext uri="{FF2B5EF4-FFF2-40B4-BE49-F238E27FC236}">
                <a16:creationId xmlns:a16="http://schemas.microsoft.com/office/drawing/2014/main" id="{E820588A-96AC-44B6-B5F1-65E8A50452D3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52070" y="12616443"/>
            <a:ext cx="2408518" cy="2329834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32444BD1-3049-4878-8D69-100877A82BB0}"/>
              </a:ext>
            </a:extLst>
          </p:cNvPr>
          <p:cNvSpPr txBox="1"/>
          <p:nvPr/>
        </p:nvSpPr>
        <p:spPr>
          <a:xfrm>
            <a:off x="0" y="15008186"/>
            <a:ext cx="336605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latin typeface="Century Gothic" panose="020B0502020202020204" pitchFamily="34" charset="0"/>
              </a:rPr>
              <a:t>Don’t pack away until told to.</a:t>
            </a:r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6B813BAB-06DF-4EC5-A2EE-7C2CAEB1D17B}"/>
              </a:ext>
            </a:extLst>
          </p:cNvPr>
          <p:cNvPicPr>
            <a:picLocks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3599199" y="12564886"/>
            <a:ext cx="2902860" cy="2585902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68821505-D6A5-4FBB-96A9-ADB190EAF5CB}"/>
              </a:ext>
            </a:extLst>
          </p:cNvPr>
          <p:cNvSpPr txBox="1"/>
          <p:nvPr/>
        </p:nvSpPr>
        <p:spPr>
          <a:xfrm>
            <a:off x="3310455" y="15031740"/>
            <a:ext cx="336605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latin typeface="Century Gothic" panose="020B0502020202020204" pitchFamily="34" charset="0"/>
              </a:rPr>
              <a:t>Tuck your chair under your desk.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E3EEB10-68AA-4E0A-9E4F-1083D89D8B03}"/>
              </a:ext>
            </a:extLst>
          </p:cNvPr>
          <p:cNvSpPr txBox="1"/>
          <p:nvPr/>
        </p:nvSpPr>
        <p:spPr>
          <a:xfrm>
            <a:off x="6582886" y="15008186"/>
            <a:ext cx="336605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latin typeface="Century Gothic" panose="020B0502020202020204" pitchFamily="34" charset="0"/>
              </a:rPr>
              <a:t>Put all rubbish in the bin.</a:t>
            </a:r>
          </a:p>
        </p:txBody>
      </p:sp>
      <p:pic>
        <p:nvPicPr>
          <p:cNvPr id="31" name="Graphic 30">
            <a:extLst>
              <a:ext uri="{FF2B5EF4-FFF2-40B4-BE49-F238E27FC236}">
                <a16:creationId xmlns:a16="http://schemas.microsoft.com/office/drawing/2014/main" id="{BC0ACC26-006C-41BC-ADE7-AF4586FA156F}"/>
              </a:ext>
            </a:extLst>
          </p:cNvPr>
          <p:cNvPicPr>
            <a:picLocks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7212775" y="12664647"/>
            <a:ext cx="2106274" cy="2111149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6D0B8E8-E792-4444-9BAC-8A51485CE122}"/>
              </a:ext>
            </a:extLst>
          </p:cNvPr>
          <p:cNvSpPr txBox="1"/>
          <p:nvPr/>
        </p:nvSpPr>
        <p:spPr>
          <a:xfrm>
            <a:off x="103469" y="19422096"/>
            <a:ext cx="484322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latin typeface="Century Gothic" panose="020B0502020202020204" pitchFamily="34" charset="0"/>
              </a:rPr>
              <a:t>Make sure you have written down any Prep. </a:t>
            </a:r>
          </a:p>
        </p:txBody>
      </p:sp>
      <p:pic>
        <p:nvPicPr>
          <p:cNvPr id="33" name="Graphic 32">
            <a:extLst>
              <a:ext uri="{FF2B5EF4-FFF2-40B4-BE49-F238E27FC236}">
                <a16:creationId xmlns:a16="http://schemas.microsoft.com/office/drawing/2014/main" id="{D7374550-E273-429F-95D4-1432667B8489}"/>
              </a:ext>
            </a:extLst>
          </p:cNvPr>
          <p:cNvPicPr>
            <a:picLocks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069721" y="16726581"/>
            <a:ext cx="3366052" cy="3151143"/>
          </a:xfrm>
          <a:prstGeom prst="rect">
            <a:avLst/>
          </a:prstGeom>
        </p:spPr>
      </p:pic>
      <p:pic>
        <p:nvPicPr>
          <p:cNvPr id="34" name="Graphic 33">
            <a:extLst>
              <a:ext uri="{FF2B5EF4-FFF2-40B4-BE49-F238E27FC236}">
                <a16:creationId xmlns:a16="http://schemas.microsoft.com/office/drawing/2014/main" id="{D0AB575F-7C6F-44CB-9CE9-CBF68CB686E0}"/>
              </a:ext>
            </a:extLst>
          </p:cNvPr>
          <p:cNvPicPr>
            <a:picLocks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063160" y="16970732"/>
            <a:ext cx="2185492" cy="2356843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31823F0A-F5BC-43E3-ACF7-43A428F35B14}"/>
              </a:ext>
            </a:extLst>
          </p:cNvPr>
          <p:cNvSpPr txBox="1"/>
          <p:nvPr/>
        </p:nvSpPr>
        <p:spPr>
          <a:xfrm>
            <a:off x="4955028" y="19346460"/>
            <a:ext cx="511051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latin typeface="Century Gothic" panose="020B0502020202020204" pitchFamily="34" charset="0"/>
              </a:rPr>
              <a:t>Return any borrowed resources.</a:t>
            </a:r>
          </a:p>
        </p:txBody>
      </p:sp>
      <p:graphicFrame>
        <p:nvGraphicFramePr>
          <p:cNvPr id="36" name="Table 36">
            <a:extLst>
              <a:ext uri="{FF2B5EF4-FFF2-40B4-BE49-F238E27FC236}">
                <a16:creationId xmlns:a16="http://schemas.microsoft.com/office/drawing/2014/main" id="{2DA8B681-EC8C-412E-A9D5-BB23F4CF33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944894"/>
              </p:ext>
            </p:extLst>
          </p:nvPr>
        </p:nvGraphicFramePr>
        <p:xfrm>
          <a:off x="10051251" y="2557560"/>
          <a:ext cx="10122700" cy="188136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07649">
                  <a:extLst>
                    <a:ext uri="{9D8B030D-6E8A-4147-A177-3AD203B41FA5}">
                      <a16:colId xmlns:a16="http://schemas.microsoft.com/office/drawing/2014/main" val="2137243362"/>
                    </a:ext>
                  </a:extLst>
                </a:gridCol>
                <a:gridCol w="6115051">
                  <a:extLst>
                    <a:ext uri="{9D8B030D-6E8A-4147-A177-3AD203B41FA5}">
                      <a16:colId xmlns:a16="http://schemas.microsoft.com/office/drawing/2014/main" val="124789404"/>
                    </a:ext>
                  </a:extLst>
                </a:gridCol>
              </a:tblGrid>
              <a:tr h="4703404">
                <a:tc>
                  <a:txBody>
                    <a:bodyPr/>
                    <a:lstStyle/>
                    <a:p>
                      <a:pPr algn="ctr"/>
                      <a:endParaRPr lang="en-GB" sz="6000" dirty="0">
                        <a:latin typeface="Tintin" panose="020B0803050302020204" pitchFamily="34" charset="0"/>
                      </a:endParaRPr>
                    </a:p>
                    <a:p>
                      <a:pPr algn="ctr"/>
                      <a:r>
                        <a:rPr lang="en-GB" sz="6000" dirty="0">
                          <a:latin typeface="Tintin" panose="020B0803050302020204" pitchFamily="34" charset="0"/>
                        </a:rPr>
                        <a:t>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If you agree with a previous point made explain or provide a justification for why.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9762985"/>
                  </a:ext>
                </a:extLst>
              </a:tr>
              <a:tr h="4703404">
                <a:tc>
                  <a:txBody>
                    <a:bodyPr/>
                    <a:lstStyle/>
                    <a:p>
                      <a:pPr algn="ctr"/>
                      <a:endParaRPr lang="en-GB" sz="6000" dirty="0">
                        <a:latin typeface="Tintin" panose="020B0803050302020204" pitchFamily="34" charset="0"/>
                      </a:endParaRPr>
                    </a:p>
                    <a:p>
                      <a:pPr algn="ctr"/>
                      <a:r>
                        <a:rPr lang="en-GB" sz="6000" dirty="0">
                          <a:latin typeface="Tintin" panose="020B0803050302020204" pitchFamily="34" charset="0"/>
                        </a:rPr>
                        <a:t>Build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Add to a previous point that has been made by providing further evidence or elaborating on their point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1735286"/>
                  </a:ext>
                </a:extLst>
              </a:tr>
              <a:tr h="4703404">
                <a:tc>
                  <a:txBody>
                    <a:bodyPr/>
                    <a:lstStyle/>
                    <a:p>
                      <a:pPr algn="ctr"/>
                      <a:r>
                        <a:rPr lang="en-GB" sz="6000" dirty="0">
                          <a:latin typeface="Tintin" panose="020B08030503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GB" sz="6000" dirty="0">
                          <a:latin typeface="Tintin" panose="020B0803050302020204" pitchFamily="34" charset="0"/>
                        </a:rPr>
                        <a:t>Challenge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If you disagree with a previous point explain why in positive and constructive way, using evidence.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7764098"/>
                  </a:ext>
                </a:extLst>
              </a:tr>
              <a:tr h="4703404">
                <a:tc>
                  <a:txBody>
                    <a:bodyPr/>
                    <a:lstStyle/>
                    <a:p>
                      <a:pPr algn="ctr"/>
                      <a:r>
                        <a:rPr lang="en-GB" sz="6000" dirty="0">
                          <a:latin typeface="Tintin" panose="020B08030503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GB" sz="6000" dirty="0">
                          <a:latin typeface="Tintin" panose="020B0803050302020204" pitchFamily="34" charset="0"/>
                        </a:rPr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Ask a student a question about a point they made. This can be answered by the original student or someone else.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4264828"/>
                  </a:ext>
                </a:extLst>
              </a:tr>
            </a:tbl>
          </a:graphicData>
        </a:graphic>
      </p:graphicFrame>
      <p:pic>
        <p:nvPicPr>
          <p:cNvPr id="37" name="Picture 36">
            <a:extLst>
              <a:ext uri="{FF2B5EF4-FFF2-40B4-BE49-F238E27FC236}">
                <a16:creationId xmlns:a16="http://schemas.microsoft.com/office/drawing/2014/main" id="{395C042C-6A4B-4D08-AB09-C1F90C47A4BD}"/>
              </a:ext>
            </a:extLst>
          </p:cNvPr>
          <p:cNvPicPr>
            <a:picLocks/>
          </p:cNvPicPr>
          <p:nvPr/>
        </p:nvPicPr>
        <p:blipFill>
          <a:blip r:embed="rId22"/>
          <a:stretch>
            <a:fillRect/>
          </a:stretch>
        </p:blipFill>
        <p:spPr>
          <a:xfrm>
            <a:off x="11115442" y="4999364"/>
            <a:ext cx="2073002" cy="2248878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9BA4B01B-D70B-4754-8F90-08B9D1CB2DF6}"/>
              </a:ext>
            </a:extLst>
          </p:cNvPr>
          <p:cNvPicPr>
            <a:picLocks/>
          </p:cNvPicPr>
          <p:nvPr/>
        </p:nvPicPr>
        <p:blipFill rotWithShape="1">
          <a:blip r:embed="rId23"/>
          <a:srcRect t="16152" b="15255"/>
          <a:stretch/>
        </p:blipFill>
        <p:spPr>
          <a:xfrm>
            <a:off x="10783513" y="9360512"/>
            <a:ext cx="2512379" cy="2692823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88B8B653-C815-41C8-A19E-7DA2D8D608FD}"/>
              </a:ext>
            </a:extLst>
          </p:cNvPr>
          <p:cNvPicPr>
            <a:picLocks/>
          </p:cNvPicPr>
          <p:nvPr/>
        </p:nvPicPr>
        <p:blipFill rotWithShape="1">
          <a:blip r:embed="rId24"/>
          <a:srcRect t="14150" b="14646"/>
          <a:stretch/>
        </p:blipFill>
        <p:spPr>
          <a:xfrm>
            <a:off x="10506030" y="14267732"/>
            <a:ext cx="3180041" cy="2679446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D67FB5EE-79F7-443C-B55B-2CD13AED4009}"/>
              </a:ext>
            </a:extLst>
          </p:cNvPr>
          <p:cNvPicPr>
            <a:picLocks/>
          </p:cNvPicPr>
          <p:nvPr/>
        </p:nvPicPr>
        <p:blipFill>
          <a:blip r:embed="rId25"/>
          <a:stretch>
            <a:fillRect/>
          </a:stretch>
        </p:blipFill>
        <p:spPr>
          <a:xfrm>
            <a:off x="10792338" y="18430875"/>
            <a:ext cx="2893733" cy="3104858"/>
          </a:xfrm>
          <a:prstGeom prst="rect">
            <a:avLst/>
          </a:prstGeom>
        </p:spPr>
      </p:pic>
      <p:graphicFrame>
        <p:nvGraphicFramePr>
          <p:cNvPr id="41" name="Table 41">
            <a:extLst>
              <a:ext uri="{FF2B5EF4-FFF2-40B4-BE49-F238E27FC236}">
                <a16:creationId xmlns:a16="http://schemas.microsoft.com/office/drawing/2014/main" id="{F1A76A8A-076D-4318-B341-28B41A57B0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492194"/>
              </p:ext>
            </p:extLst>
          </p:nvPr>
        </p:nvGraphicFramePr>
        <p:xfrm>
          <a:off x="20116793" y="2509554"/>
          <a:ext cx="10111870" cy="89348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3132">
                  <a:extLst>
                    <a:ext uri="{9D8B030D-6E8A-4147-A177-3AD203B41FA5}">
                      <a16:colId xmlns:a16="http://schemas.microsoft.com/office/drawing/2014/main" val="3408205181"/>
                    </a:ext>
                  </a:extLst>
                </a:gridCol>
                <a:gridCol w="7968738">
                  <a:extLst>
                    <a:ext uri="{9D8B030D-6E8A-4147-A177-3AD203B41FA5}">
                      <a16:colId xmlns:a16="http://schemas.microsoft.com/office/drawing/2014/main" val="3904960136"/>
                    </a:ext>
                  </a:extLst>
                </a:gridCol>
              </a:tblGrid>
              <a:tr h="225007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Have you checked your work against the success criteria?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3067721"/>
                  </a:ext>
                </a:extLst>
              </a:tr>
              <a:tr h="225007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Have you made sure to explain your points and ideas fully – Are you teaching your reader?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13795516"/>
                  </a:ext>
                </a:extLst>
              </a:tr>
              <a:tr h="221733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Have you answered in a full and complete sentence which includes the question?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6701694"/>
                  </a:ext>
                </a:extLst>
              </a:tr>
              <a:tr h="221733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Are you proud of what you have done? </a:t>
                      </a:r>
                    </a:p>
                    <a:p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Is this your best effort?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8640292"/>
                  </a:ext>
                </a:extLst>
              </a:tr>
            </a:tbl>
          </a:graphicData>
        </a:graphic>
      </p:graphicFrame>
      <p:pic>
        <p:nvPicPr>
          <p:cNvPr id="42" name="Graphic 41">
            <a:extLst>
              <a:ext uri="{FF2B5EF4-FFF2-40B4-BE49-F238E27FC236}">
                <a16:creationId xmlns:a16="http://schemas.microsoft.com/office/drawing/2014/main" id="{B646BD38-2D6D-43D3-B8C2-4935A1DC8FCF}"/>
              </a:ext>
            </a:extLst>
          </p:cNvPr>
          <p:cNvPicPr>
            <a:picLocks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20101319" y="2581890"/>
            <a:ext cx="2232000" cy="2434459"/>
          </a:xfrm>
          <a:prstGeom prst="rect">
            <a:avLst/>
          </a:prstGeom>
        </p:spPr>
      </p:pic>
      <p:pic>
        <p:nvPicPr>
          <p:cNvPr id="43" name="Graphic 42">
            <a:extLst>
              <a:ext uri="{FF2B5EF4-FFF2-40B4-BE49-F238E27FC236}">
                <a16:creationId xmlns:a16="http://schemas.microsoft.com/office/drawing/2014/main" id="{B601826C-8D44-4195-9AEB-286869909E45}"/>
              </a:ext>
            </a:extLst>
          </p:cNvPr>
          <p:cNvPicPr>
            <a:picLocks/>
          </p:cNvPicPr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0215619" y="4978803"/>
            <a:ext cx="2016000" cy="2401124"/>
          </a:xfrm>
          <a:prstGeom prst="rect">
            <a:avLst/>
          </a:prstGeom>
        </p:spPr>
      </p:pic>
      <p:pic>
        <p:nvPicPr>
          <p:cNvPr id="44" name="Graphic 43">
            <a:extLst>
              <a:ext uri="{FF2B5EF4-FFF2-40B4-BE49-F238E27FC236}">
                <a16:creationId xmlns:a16="http://schemas.microsoft.com/office/drawing/2014/main" id="{ED6A252B-C16B-46D2-9D29-7461AD0A41B9}"/>
              </a:ext>
            </a:extLst>
          </p:cNvPr>
          <p:cNvPicPr>
            <a:picLocks/>
          </p:cNvPicPr>
          <p:nvPr/>
        </p:nvPicPr>
        <p:blipFill rotWithShape="1"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rcRect t="19508"/>
          <a:stretch/>
        </p:blipFill>
        <p:spPr>
          <a:xfrm>
            <a:off x="20272769" y="7317843"/>
            <a:ext cx="1944000" cy="1728000"/>
          </a:xfrm>
          <a:prstGeom prst="rect">
            <a:avLst/>
          </a:prstGeom>
        </p:spPr>
      </p:pic>
      <p:pic>
        <p:nvPicPr>
          <p:cNvPr id="45" name="Graphic 44">
            <a:extLst>
              <a:ext uri="{FF2B5EF4-FFF2-40B4-BE49-F238E27FC236}">
                <a16:creationId xmlns:a16="http://schemas.microsoft.com/office/drawing/2014/main" id="{73C5CAFB-EBB4-4305-B688-D894BE1F59A7}"/>
              </a:ext>
            </a:extLst>
          </p:cNvPr>
          <p:cNvPicPr>
            <a:picLocks/>
          </p:cNvPicPr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20182124" y="9409764"/>
            <a:ext cx="2016000" cy="2058374"/>
          </a:xfrm>
          <a:prstGeom prst="rect">
            <a:avLst/>
          </a:prstGeom>
        </p:spPr>
      </p:pic>
      <p:graphicFrame>
        <p:nvGraphicFramePr>
          <p:cNvPr id="46" name="Table 41">
            <a:extLst>
              <a:ext uri="{FF2B5EF4-FFF2-40B4-BE49-F238E27FC236}">
                <a16:creationId xmlns:a16="http://schemas.microsoft.com/office/drawing/2014/main" id="{C6CE60C0-3673-4E3A-958A-645C142EB5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880519"/>
              </p:ext>
            </p:extLst>
          </p:nvPr>
        </p:nvGraphicFramePr>
        <p:xfrm>
          <a:off x="20158040" y="12415242"/>
          <a:ext cx="10111870" cy="90159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30410">
                  <a:extLst>
                    <a:ext uri="{9D8B030D-6E8A-4147-A177-3AD203B41FA5}">
                      <a16:colId xmlns:a16="http://schemas.microsoft.com/office/drawing/2014/main" val="3408205181"/>
                    </a:ext>
                  </a:extLst>
                </a:gridCol>
                <a:gridCol w="8381460">
                  <a:extLst>
                    <a:ext uri="{9D8B030D-6E8A-4147-A177-3AD203B41FA5}">
                      <a16:colId xmlns:a16="http://schemas.microsoft.com/office/drawing/2014/main" val="3904960136"/>
                    </a:ext>
                  </a:extLst>
                </a:gridCol>
              </a:tblGrid>
              <a:tr h="150265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Check your SPAG and use of capital letters.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3067721"/>
                  </a:ext>
                </a:extLst>
              </a:tr>
              <a:tr h="1502655">
                <a:tc>
                  <a:txBody>
                    <a:bodyPr/>
                    <a:lstStyle/>
                    <a:p>
                      <a:pPr algn="ctr"/>
                      <a:r>
                        <a:rPr lang="en-GB" sz="3200" strike="sngStrike" baseline="0" dirty="0">
                          <a:latin typeface="Century Gothic" panose="020B0502020202020204" pitchFamily="34" charset="0"/>
                        </a:rPr>
                        <a:t>Mistake</a:t>
                      </a:r>
                      <a:endParaRPr lang="en-GB" sz="1200" strike="sngStrike" baseline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Mistakes to be crossed out neatly.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9334815"/>
                  </a:ext>
                </a:extLst>
              </a:tr>
              <a:tr h="150265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Lines and tables drawn with a pencil and ruler.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7152163"/>
                  </a:ext>
                </a:extLst>
              </a:tr>
              <a:tr h="150265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Use the full width of your page.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5553782"/>
                  </a:ext>
                </a:extLst>
              </a:tr>
              <a:tr h="150265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Legible handwriting to someone other than yourself.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83514166"/>
                  </a:ext>
                </a:extLst>
              </a:tr>
              <a:tr h="150265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6000" b="1" dirty="0">
                          <a:latin typeface="Century Gothic" panose="020B0502020202020204" pitchFamily="34" charset="0"/>
                        </a:rPr>
                        <a:t>NO DOODLING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8516193"/>
                  </a:ext>
                </a:extLst>
              </a:tr>
            </a:tbl>
          </a:graphicData>
        </a:graphic>
      </p:graphicFrame>
      <p:pic>
        <p:nvPicPr>
          <p:cNvPr id="47" name="Graphic 46">
            <a:extLst>
              <a:ext uri="{FF2B5EF4-FFF2-40B4-BE49-F238E27FC236}">
                <a16:creationId xmlns:a16="http://schemas.microsoft.com/office/drawing/2014/main" id="{485D11E2-A8EB-4B96-AA6E-75ADC540D2BE}"/>
              </a:ext>
            </a:extLst>
          </p:cNvPr>
          <p:cNvPicPr>
            <a:picLocks/>
          </p:cNvPicPr>
          <p:nvPr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>
            <a:fillRect/>
          </a:stretch>
        </p:blipFill>
        <p:spPr>
          <a:xfrm>
            <a:off x="20272769" y="12566780"/>
            <a:ext cx="1544355" cy="1467152"/>
          </a:xfrm>
          <a:prstGeom prst="rect">
            <a:avLst/>
          </a:prstGeom>
        </p:spPr>
      </p:pic>
      <p:pic>
        <p:nvPicPr>
          <p:cNvPr id="48" name="Graphic 47">
            <a:extLst>
              <a:ext uri="{FF2B5EF4-FFF2-40B4-BE49-F238E27FC236}">
                <a16:creationId xmlns:a16="http://schemas.microsoft.com/office/drawing/2014/main" id="{11B1E204-8522-4453-AAD4-BFE651A4F698}"/>
              </a:ext>
            </a:extLst>
          </p:cNvPr>
          <p:cNvPicPr>
            <a:picLocks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>
            <a:fillRect/>
          </a:stretch>
        </p:blipFill>
        <p:spPr>
          <a:xfrm>
            <a:off x="20372888" y="15478670"/>
            <a:ext cx="1344115" cy="1385964"/>
          </a:xfrm>
          <a:prstGeom prst="rect">
            <a:avLst/>
          </a:prstGeom>
        </p:spPr>
      </p:pic>
      <p:pic>
        <p:nvPicPr>
          <p:cNvPr id="49" name="Graphic 48">
            <a:extLst>
              <a:ext uri="{FF2B5EF4-FFF2-40B4-BE49-F238E27FC236}">
                <a16:creationId xmlns:a16="http://schemas.microsoft.com/office/drawing/2014/main" id="{C220440F-0901-4E6F-B43B-E9A4D4DD3F9C}"/>
              </a:ext>
            </a:extLst>
          </p:cNvPr>
          <p:cNvPicPr>
            <a:picLocks/>
          </p:cNvPicPr>
          <p:nvPr/>
        </p:nvPicPr>
        <p:blipFill rotWithShape="1">
          <a:blip r:embed="rId38">
            <a:extLst>
              <a:ext uri="{96DAC541-7B7A-43D3-8B79-37D633B846F1}">
                <asvg:svgBlip xmlns:asvg="http://schemas.microsoft.com/office/drawing/2016/SVG/main" r:embed="rId39"/>
              </a:ext>
            </a:extLst>
          </a:blip>
          <a:srcRect l="24312" t="16625" r="23937" b="12697"/>
          <a:stretch/>
        </p:blipFill>
        <p:spPr>
          <a:xfrm>
            <a:off x="20510846" y="17043129"/>
            <a:ext cx="1083199" cy="1331300"/>
          </a:xfrm>
          <a:prstGeom prst="rect">
            <a:avLst/>
          </a:prstGeom>
        </p:spPr>
      </p:pic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8E60CCAA-1CC5-4161-9847-7717E9C9CC30}"/>
              </a:ext>
            </a:extLst>
          </p:cNvPr>
          <p:cNvCxnSpPr>
            <a:cxnSpLocks/>
          </p:cNvCxnSpPr>
          <p:nvPr/>
        </p:nvCxnSpPr>
        <p:spPr>
          <a:xfrm>
            <a:off x="20657390" y="17708779"/>
            <a:ext cx="783113" cy="0"/>
          </a:xfrm>
          <a:prstGeom prst="line">
            <a:avLst/>
          </a:prstGeom>
          <a:ln w="28575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3" name="Graphic 52">
            <a:extLst>
              <a:ext uri="{FF2B5EF4-FFF2-40B4-BE49-F238E27FC236}">
                <a16:creationId xmlns:a16="http://schemas.microsoft.com/office/drawing/2014/main" id="{01217E33-0751-4C67-9DE8-A4CE41A9832A}"/>
              </a:ext>
            </a:extLst>
          </p:cNvPr>
          <p:cNvPicPr>
            <a:picLocks/>
          </p:cNvPicPr>
          <p:nvPr/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tretch>
            <a:fillRect/>
          </a:stretch>
        </p:blipFill>
        <p:spPr>
          <a:xfrm>
            <a:off x="20272769" y="18516152"/>
            <a:ext cx="1444234" cy="1467152"/>
          </a:xfrm>
          <a:prstGeom prst="rect">
            <a:avLst/>
          </a:prstGeom>
        </p:spPr>
      </p:pic>
      <p:pic>
        <p:nvPicPr>
          <p:cNvPr id="54" name="Graphic 53">
            <a:extLst>
              <a:ext uri="{FF2B5EF4-FFF2-40B4-BE49-F238E27FC236}">
                <a16:creationId xmlns:a16="http://schemas.microsoft.com/office/drawing/2014/main" id="{E1ABB401-9112-4071-86F5-C9DEDD17736A}"/>
              </a:ext>
            </a:extLst>
          </p:cNvPr>
          <p:cNvPicPr>
            <a:picLocks/>
          </p:cNvPicPr>
          <p:nvPr/>
        </p:nvPicPr>
        <p:blipFill>
          <a:blip r:embed="rId42">
            <a:extLst>
              <a:ext uri="{96DAC541-7B7A-43D3-8B79-37D633B846F1}">
                <asvg:svgBlip xmlns:asvg="http://schemas.microsoft.com/office/drawing/2016/SVG/main" r:embed="rId43"/>
              </a:ext>
            </a:extLst>
          </a:blip>
          <a:stretch>
            <a:fillRect/>
          </a:stretch>
        </p:blipFill>
        <p:spPr>
          <a:xfrm>
            <a:off x="20414945" y="20017853"/>
            <a:ext cx="126000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366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4D8CBAFF-CC37-497F-87A5-11793E1E9652}">
  <we:reference id="wa104381063" version="1.0.0.1" store="en-US" storeType="OMEX"/>
  <we:alternateReferences>
    <we:reference id="WA104381063" version="1.0.0.1" store="en-US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311</TotalTime>
  <Words>279</Words>
  <Application>Microsoft Office PowerPoint</Application>
  <PresentationFormat>Custom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Tintin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Kimberley Constable</dc:creator>
  <cp:lastModifiedBy>Kimberley Constable</cp:lastModifiedBy>
  <cp:revision>1</cp:revision>
  <dcterms:created xsi:type="dcterms:W3CDTF">2021-08-02T10:21:15Z</dcterms:created>
  <dcterms:modified xsi:type="dcterms:W3CDTF">2021-08-02T15:33:15Z</dcterms:modified>
</cp:coreProperties>
</file>