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800066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25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2356703"/>
            <a:ext cx="15300564" cy="5013407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7563446"/>
            <a:ext cx="13500497" cy="3476717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8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4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766678"/>
            <a:ext cx="3881393" cy="122035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766678"/>
            <a:ext cx="11419171" cy="122035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6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81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3590057"/>
            <a:ext cx="15525572" cy="5990088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9636813"/>
            <a:ext cx="15525572" cy="3150046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3833390"/>
            <a:ext cx="7650282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3833390"/>
            <a:ext cx="7650282" cy="9136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766681"/>
            <a:ext cx="15525572" cy="27833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3530053"/>
            <a:ext cx="7615123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5260078"/>
            <a:ext cx="7615123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3530053"/>
            <a:ext cx="7652626" cy="1730025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5260078"/>
            <a:ext cx="7652626" cy="7736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2073367"/>
            <a:ext cx="9112836" cy="10233485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960014"/>
            <a:ext cx="5805682" cy="3360050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2073367"/>
            <a:ext cx="9112836" cy="10233485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4320064"/>
            <a:ext cx="5805682" cy="8003453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766681"/>
            <a:ext cx="15525572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3833390"/>
            <a:ext cx="15525572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C32A-B2E7-49F9-8E1E-0DA75BB8D2FE}" type="datetimeFigureOut">
              <a:rPr lang="en-GB" smtClean="0"/>
              <a:t>23/07/2021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13346867"/>
            <a:ext cx="607522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13346867"/>
            <a:ext cx="405014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8E16-6F4D-46BA-A362-02F2A6758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1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50760-A191-4F67-8D24-D282B107DFFD}"/>
              </a:ext>
            </a:extLst>
          </p:cNvPr>
          <p:cNvSpPr txBox="1"/>
          <p:nvPr/>
        </p:nvSpPr>
        <p:spPr>
          <a:xfrm>
            <a:off x="266700" y="228600"/>
            <a:ext cx="17545050" cy="1323439"/>
          </a:xfrm>
          <a:prstGeom prst="rect">
            <a:avLst/>
          </a:prstGeom>
          <a:solidFill>
            <a:srgbClr val="E1D5F9"/>
          </a:solidFill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Tintin" panose="020B0803050302020204" pitchFamily="34" charset="0"/>
              </a:rPr>
              <a:t>TUTOR INFORMATION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5BE39F4-45EE-4581-BD18-2FC61A0D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6234"/>
              </p:ext>
            </p:extLst>
          </p:nvPr>
        </p:nvGraphicFramePr>
        <p:xfrm>
          <a:off x="3753853" y="7200106"/>
          <a:ext cx="5390147" cy="705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243">
                  <a:extLst>
                    <a:ext uri="{9D8B030D-6E8A-4147-A177-3AD203B41FA5}">
                      <a16:colId xmlns:a16="http://schemas.microsoft.com/office/drawing/2014/main" val="1990223716"/>
                    </a:ext>
                  </a:extLst>
                </a:gridCol>
                <a:gridCol w="4414904">
                  <a:extLst>
                    <a:ext uri="{9D8B030D-6E8A-4147-A177-3AD203B41FA5}">
                      <a16:colId xmlns:a16="http://schemas.microsoft.com/office/drawing/2014/main" val="3422399860"/>
                    </a:ext>
                  </a:extLst>
                </a:gridCol>
              </a:tblGrid>
              <a:tr h="76582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Tintin" panose="020B0803050302020204" pitchFamily="34" charset="0"/>
                        </a:rPr>
                        <a:t>Term Dates </a:t>
                      </a:r>
                    </a:p>
                  </a:txBody>
                  <a:tcPr anchor="ctr">
                    <a:solidFill>
                      <a:srgbClr val="E1D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73984"/>
                  </a:ext>
                </a:extLst>
              </a:tr>
              <a:tr h="194144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ntin" panose="020B0803050302020204" pitchFamily="34" charset="0"/>
                        </a:rPr>
                        <a:t>Autumn Term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STARTS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6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September 2021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1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25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September  2021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TERM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15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31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October 2021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2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20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November 2021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ENDS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10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December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108614"/>
                  </a:ext>
                </a:extLst>
              </a:tr>
              <a:tr h="194144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ntin" panose="020B0803050302020204" pitchFamily="34" charset="0"/>
                        </a:rPr>
                        <a:t>Spring Term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STARTS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6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January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1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22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January 2022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TERM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11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20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February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2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12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March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ENDS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29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March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30674"/>
                  </a:ext>
                </a:extLst>
              </a:tr>
              <a:tr h="194144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intin" panose="020B0803050302020204" pitchFamily="34" charset="0"/>
                        </a:rPr>
                        <a:t>Summer Term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STARTS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21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April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1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30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April 2022 (3 days)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HALF TERM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27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May – 6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June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EXEAT 2 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– 18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June  2022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ENDS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– 15</a:t>
                      </a:r>
                      <a:r>
                        <a:rPr lang="en-GB" sz="1800" baseline="30000" dirty="0"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Century Gothic" panose="020B0502020202020204" pitchFamily="34" charset="0"/>
                        </a:rPr>
                        <a:t> July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40324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FCF530-A97B-484F-9FC2-84BDF6C51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10720"/>
              </p:ext>
            </p:extLst>
          </p:nvPr>
        </p:nvGraphicFramePr>
        <p:xfrm>
          <a:off x="266699" y="1675151"/>
          <a:ext cx="8877301" cy="5342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539">
                  <a:extLst>
                    <a:ext uri="{9D8B030D-6E8A-4147-A177-3AD203B41FA5}">
                      <a16:colId xmlns:a16="http://schemas.microsoft.com/office/drawing/2014/main" val="3431675088"/>
                    </a:ext>
                  </a:extLst>
                </a:gridCol>
                <a:gridCol w="7391762">
                  <a:extLst>
                    <a:ext uri="{9D8B030D-6E8A-4147-A177-3AD203B41FA5}">
                      <a16:colId xmlns:a16="http://schemas.microsoft.com/office/drawing/2014/main" val="2978159956"/>
                    </a:ext>
                  </a:extLst>
                </a:gridCol>
              </a:tblGrid>
              <a:tr h="6246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Tintin" panose="020B0803050302020204" pitchFamily="34" charset="0"/>
                        </a:rPr>
                        <a:t>TUTOR EXPECTATIONS</a:t>
                      </a:r>
                    </a:p>
                  </a:txBody>
                  <a:tcPr anchor="ctr">
                    <a:solidFill>
                      <a:srgbClr val="E1D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65288"/>
                  </a:ext>
                </a:extLst>
              </a:tr>
              <a:tr h="1175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Arrive on time – 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8.35 is late</a:t>
                      </a:r>
                      <a:r>
                        <a:rPr lang="en-GB" sz="2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8174983"/>
                  </a:ext>
                </a:extLst>
              </a:tr>
              <a:tr h="1175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Take part in the tutor activities.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655691"/>
                  </a:ext>
                </a:extLst>
              </a:tr>
              <a:tr h="1175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Check Teams and Emails regularly </a:t>
                      </a:r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AND</a:t>
                      </a:r>
                      <a:r>
                        <a:rPr lang="en-GB" sz="2400" dirty="0">
                          <a:latin typeface="Century Gothic" panose="020B0502020202020204" pitchFamily="34" charset="0"/>
                        </a:rPr>
                        <a:t> respond if required.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075107"/>
                  </a:ext>
                </a:extLst>
              </a:tr>
              <a:tr h="117562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entury Gothic" panose="020B0502020202020204" pitchFamily="34" charset="0"/>
                        </a:rPr>
                        <a:t>No Phones during Tutor – Unless its Kahoot!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212931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E8103797-015E-40B4-86E8-715F600EC7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069" y="2400300"/>
            <a:ext cx="1080000" cy="108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A65A16-17F8-447E-B334-972C077BEC6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069" y="4850497"/>
            <a:ext cx="1080000" cy="108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5C5D52C-60CA-495E-8A26-61988ADD40A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211" y="5992106"/>
            <a:ext cx="1080000" cy="108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FF1431-CBB9-4099-8424-90DD9720C85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136" y="3612172"/>
            <a:ext cx="1399486" cy="1338953"/>
          </a:xfrm>
          <a:prstGeom prst="rect">
            <a:avLst/>
          </a:prstGeom>
        </p:spPr>
      </p:pic>
      <p:pic>
        <p:nvPicPr>
          <p:cNvPr id="12" name="Picture 11" descr="A collage of a person and person&#10;&#10;Description automatically generated with low confidence">
            <a:extLst>
              <a:ext uri="{FF2B5EF4-FFF2-40B4-BE49-F238E27FC236}">
                <a16:creationId xmlns:a16="http://schemas.microsoft.com/office/drawing/2014/main" id="{A93B5601-B149-4872-A1EB-9429A22D3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99" y="1675151"/>
            <a:ext cx="8258676" cy="12131231"/>
          </a:xfrm>
          <a:prstGeom prst="rect">
            <a:avLst/>
          </a:prstGeom>
        </p:spPr>
      </p:pic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EA947E9B-9FF8-41A9-8679-8560B5B60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37919"/>
              </p:ext>
            </p:extLst>
          </p:nvPr>
        </p:nvGraphicFramePr>
        <p:xfrm>
          <a:off x="257388" y="7202876"/>
          <a:ext cx="3284068" cy="651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0279">
                  <a:extLst>
                    <a:ext uri="{9D8B030D-6E8A-4147-A177-3AD203B41FA5}">
                      <a16:colId xmlns:a16="http://schemas.microsoft.com/office/drawing/2014/main" val="1990223716"/>
                    </a:ext>
                  </a:extLst>
                </a:gridCol>
                <a:gridCol w="1443789">
                  <a:extLst>
                    <a:ext uri="{9D8B030D-6E8A-4147-A177-3AD203B41FA5}">
                      <a16:colId xmlns:a16="http://schemas.microsoft.com/office/drawing/2014/main" val="3422399860"/>
                    </a:ext>
                  </a:extLst>
                </a:gridCol>
              </a:tblGrid>
              <a:tr h="67376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Tintin" panose="020B0803050302020204" pitchFamily="34" charset="0"/>
                        </a:rPr>
                        <a:t>The School Day</a:t>
                      </a:r>
                    </a:p>
                  </a:txBody>
                  <a:tcPr anchor="ctr">
                    <a:solidFill>
                      <a:srgbClr val="E1D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73984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08.30 – 08.55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Tutor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108614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09.00 – 10.00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0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Tintin" panose="020B0803050302020204" pitchFamily="34" charset="0"/>
                        </a:rPr>
                        <a:t>Period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053291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10.05 – 11.05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Period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06428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11.05 – 11.25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0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Tintin" panose="020B0803050302020204" pitchFamily="34" charset="0"/>
                        </a:rPr>
                        <a:t>Break 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186991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11.25 – 12.25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Period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885045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12.25 – 13.40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Lunch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925290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13.40 – 14.40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Period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492124"/>
                  </a:ext>
                </a:extLst>
              </a:tr>
              <a:tr h="73002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ntin" panose="020B0803050302020204" pitchFamily="34" charset="0"/>
                        </a:rPr>
                        <a:t>14.45 – 15.45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intin" panose="020B0803050302020204" pitchFamily="34" charset="0"/>
                        </a:rPr>
                        <a:t>Period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11968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A3177FE1-2B61-479B-BE4F-35DF7CFFAA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4599" y="1675151"/>
            <a:ext cx="8148407" cy="12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EFBB40-3AD2-4C77-9079-DDAFD08B4601}"/>
              </a:ext>
            </a:extLst>
          </p:cNvPr>
          <p:cNvSpPr txBox="1"/>
          <p:nvPr/>
        </p:nvSpPr>
        <p:spPr>
          <a:xfrm>
            <a:off x="266700" y="228600"/>
            <a:ext cx="17545050" cy="1323439"/>
          </a:xfrm>
          <a:prstGeom prst="rect">
            <a:avLst/>
          </a:prstGeom>
          <a:solidFill>
            <a:srgbClr val="E1D5F9"/>
          </a:solidFill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Tintin" panose="020B0803050302020204" pitchFamily="34" charset="0"/>
              </a:rPr>
              <a:t>WEEKLY TUTOR NOTICES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FBE0BAC-B49F-4885-822A-37E612AEA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04485"/>
              </p:ext>
            </p:extLst>
          </p:nvPr>
        </p:nvGraphicFramePr>
        <p:xfrm>
          <a:off x="10582191" y="1830695"/>
          <a:ext cx="7151772" cy="1599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1772">
                  <a:extLst>
                    <a:ext uri="{9D8B030D-6E8A-4147-A177-3AD203B41FA5}">
                      <a16:colId xmlns:a16="http://schemas.microsoft.com/office/drawing/2014/main" val="1990223716"/>
                    </a:ext>
                  </a:extLst>
                </a:gridCol>
              </a:tblGrid>
              <a:tr h="1599431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Tintin" panose="020B0803050302020204" pitchFamily="34" charset="0"/>
                        </a:rPr>
                        <a:t>FOR YOUR INFORMATION </a:t>
                      </a:r>
                    </a:p>
                  </a:txBody>
                  <a:tcPr anchor="ctr">
                    <a:solidFill>
                      <a:srgbClr val="E1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7398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843324C-7CE7-49C2-84B1-EACCFB7EF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29800"/>
              </p:ext>
            </p:extLst>
          </p:nvPr>
        </p:nvGraphicFramePr>
        <p:xfrm>
          <a:off x="5248106" y="6371863"/>
          <a:ext cx="4838075" cy="331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075">
                  <a:extLst>
                    <a:ext uri="{9D8B030D-6E8A-4147-A177-3AD203B41FA5}">
                      <a16:colId xmlns:a16="http://schemas.microsoft.com/office/drawing/2014/main" val="992605292"/>
                    </a:ext>
                  </a:extLst>
                </a:gridCol>
              </a:tblGrid>
              <a:tr h="16225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/>
                      <a:srcRect/>
                      <a:stretch>
                        <a:fillRect t="-24000" b="-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24777594"/>
                  </a:ext>
                </a:extLst>
              </a:tr>
              <a:tr h="1696271">
                <a:tc>
                  <a:txBody>
                    <a:bodyPr/>
                    <a:lstStyle/>
                    <a:p>
                      <a:r>
                        <a:rPr lang="en-GB" dirty="0">
                          <a:latin typeface="Tintin" panose="020B0803050302020204" pitchFamily="34" charset="0"/>
                        </a:rPr>
                        <a:t>This weeks winner is: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674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A15EE9-C509-45AA-A9B8-655F6E38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06725"/>
              </p:ext>
            </p:extLst>
          </p:nvPr>
        </p:nvGraphicFramePr>
        <p:xfrm>
          <a:off x="5252617" y="1868719"/>
          <a:ext cx="4838075" cy="4170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235">
                  <a:extLst>
                    <a:ext uri="{9D8B030D-6E8A-4147-A177-3AD203B41FA5}">
                      <a16:colId xmlns:a16="http://schemas.microsoft.com/office/drawing/2014/main" val="992605292"/>
                    </a:ext>
                  </a:extLst>
                </a:gridCol>
                <a:gridCol w="1621840">
                  <a:extLst>
                    <a:ext uri="{9D8B030D-6E8A-4147-A177-3AD203B41FA5}">
                      <a16:colId xmlns:a16="http://schemas.microsoft.com/office/drawing/2014/main" val="1742377459"/>
                    </a:ext>
                  </a:extLst>
                </a:gridCol>
              </a:tblGrid>
              <a:tr h="1484710">
                <a:tc gridSpan="2">
                  <a:txBody>
                    <a:bodyPr/>
                    <a:lstStyle/>
                    <a:p>
                      <a:pPr marL="1082675" indent="0" algn="r">
                        <a:tabLst>
                          <a:tab pos="1082675" algn="l"/>
                        </a:tabLst>
                      </a:pPr>
                      <a:r>
                        <a:rPr lang="en-GB" sz="4800" dirty="0">
                          <a:solidFill>
                            <a:schemeClr val="tx1"/>
                          </a:solidFill>
                          <a:latin typeface="Tintin" panose="020B0803050302020204" pitchFamily="34" charset="0"/>
                        </a:rPr>
                        <a:t>Interform </a:t>
                      </a:r>
                    </a:p>
                    <a:p>
                      <a:pPr marL="1082675" indent="0" algn="ctr">
                        <a:tabLst>
                          <a:tab pos="1082675" algn="l"/>
                        </a:tabLst>
                      </a:pPr>
                      <a:r>
                        <a:rPr lang="en-GB" sz="4800" dirty="0">
                          <a:solidFill>
                            <a:schemeClr val="tx1"/>
                          </a:solidFill>
                          <a:latin typeface="Tintin" panose="020B0803050302020204" pitchFamily="34" charset="0"/>
                        </a:rPr>
                        <a:t>Quiz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7594"/>
                  </a:ext>
                </a:extLst>
              </a:tr>
              <a:tr h="1308064">
                <a:tc>
                  <a:txBody>
                    <a:bodyPr/>
                    <a:lstStyle/>
                    <a:p>
                      <a:r>
                        <a:rPr lang="en-GB" dirty="0">
                          <a:latin typeface="Tintin" panose="020B0803050302020204" pitchFamily="34" charset="0"/>
                        </a:rPr>
                        <a:t>This week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67498"/>
                  </a:ext>
                </a:extLst>
              </a:tr>
              <a:tr h="1308064">
                <a:tc>
                  <a:txBody>
                    <a:bodyPr/>
                    <a:lstStyle/>
                    <a:p>
                      <a:r>
                        <a:rPr lang="en-GB" dirty="0">
                          <a:latin typeface="Tintin" panose="020B0803050302020204" pitchFamily="34" charset="0"/>
                        </a:rPr>
                        <a:t>Current position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74943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F2E0046E-DA61-4D5E-9B42-01605E7158A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8106" y="1869802"/>
            <a:ext cx="1672975" cy="1512198"/>
          </a:xfrm>
          <a:prstGeom prst="rect">
            <a:avLst/>
          </a:prstGeom>
        </p:spPr>
      </p:pic>
      <p:pic>
        <p:nvPicPr>
          <p:cNvPr id="1026" name="Picture 2" descr="Post-it note Paper Sticker Clip art - sticky notes png download - 900*642 -  Free Transparent Postit Note png Download. - Clip Art Library">
            <a:extLst>
              <a:ext uri="{FF2B5EF4-FFF2-40B4-BE49-F238E27FC236}">
                <a16:creationId xmlns:a16="http://schemas.microsoft.com/office/drawing/2014/main" id="{EF3CD543-1712-456C-AFDB-B300190D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191" y="3553536"/>
            <a:ext cx="7050318" cy="50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ost-it note Paper Sticker Clip art - sticky notes png download - 900*642 -  Free Transparent Postit Note png Download. - Clip Art Library">
            <a:extLst>
              <a:ext uri="{FF2B5EF4-FFF2-40B4-BE49-F238E27FC236}">
                <a16:creationId xmlns:a16="http://schemas.microsoft.com/office/drawing/2014/main" id="{C19E0A6A-4F26-4FB2-B8AB-24617B2FC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2190" y="8871493"/>
            <a:ext cx="7050319" cy="50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4E33EA1-7018-4EB0-98A4-0F5362646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8222"/>
              </p:ext>
            </p:extLst>
          </p:nvPr>
        </p:nvGraphicFramePr>
        <p:xfrm>
          <a:off x="266700" y="1830695"/>
          <a:ext cx="4666247" cy="795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3185">
                  <a:extLst>
                    <a:ext uri="{9D8B030D-6E8A-4147-A177-3AD203B41FA5}">
                      <a16:colId xmlns:a16="http://schemas.microsoft.com/office/drawing/2014/main" val="1990223716"/>
                    </a:ext>
                  </a:extLst>
                </a:gridCol>
                <a:gridCol w="2703062">
                  <a:extLst>
                    <a:ext uri="{9D8B030D-6E8A-4147-A177-3AD203B41FA5}">
                      <a16:colId xmlns:a16="http://schemas.microsoft.com/office/drawing/2014/main" val="3422399860"/>
                    </a:ext>
                  </a:extLst>
                </a:gridCol>
              </a:tblGrid>
              <a:tr h="9133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Tintin" panose="020B0803050302020204" pitchFamily="34" charset="0"/>
                        </a:rPr>
                        <a:t>TUTOR TIMETABLE</a:t>
                      </a:r>
                    </a:p>
                    <a:p>
                      <a:pPr algn="ctr"/>
                      <a:r>
                        <a:rPr lang="en-GB" sz="2400" dirty="0">
                          <a:latin typeface="Tintin" panose="020B0803050302020204" pitchFamily="34" charset="0"/>
                        </a:rPr>
                        <a:t>Subject to Change</a:t>
                      </a:r>
                    </a:p>
                  </a:txBody>
                  <a:tcPr anchor="ctr">
                    <a:solidFill>
                      <a:srgbClr val="E1D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373984"/>
                  </a:ext>
                </a:extLst>
              </a:tr>
              <a:tr h="1389320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Tintin" panose="020B0803050302020204" pitchFamily="34" charset="0"/>
                        </a:rPr>
                        <a:t>Monday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Tintin" panose="020B0803050302020204" pitchFamily="34" charset="0"/>
                        </a:rPr>
                        <a:t>Assembly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1108614"/>
                  </a:ext>
                </a:extLst>
              </a:tr>
              <a:tr h="1389320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Tintin" panose="020B0803050302020204" pitchFamily="34" charset="0"/>
                        </a:rPr>
                        <a:t>Tuesday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0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latin typeface="Tintin" panose="020B0803050302020204" pitchFamily="34" charset="0"/>
                        </a:rPr>
                        <a:t>Interform Quiz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053291"/>
                  </a:ext>
                </a:extLst>
              </a:tr>
              <a:tr h="1389320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Tintin" panose="020B0803050302020204" pitchFamily="34" charset="0"/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Tintin" panose="020B0803050302020204" pitchFamily="34" charset="0"/>
                        </a:rPr>
                        <a:t>Private Study/</a:t>
                      </a:r>
                    </a:p>
                    <a:p>
                      <a:pPr algn="ctr"/>
                      <a:r>
                        <a:rPr lang="en-GB" sz="2600" dirty="0">
                          <a:latin typeface="Tintin" panose="020B0803050302020204" pitchFamily="34" charset="0"/>
                        </a:rPr>
                        <a:t>Challenge Books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06428"/>
                  </a:ext>
                </a:extLst>
              </a:tr>
              <a:tr h="1389320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Tintin" panose="020B0803050302020204" pitchFamily="34" charset="0"/>
                        </a:rPr>
                        <a:t>Thursday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800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dirty="0">
                        <a:latin typeface="Tintin" panose="020B0803050302020204" pitchFamily="34" charset="0"/>
                      </a:endParaRPr>
                    </a:p>
                  </a:txBody>
                  <a:tcPr anchor="ctr">
                    <a:blipFill dpi="0" rotWithShape="1">
                      <a:blip r:embed="rId2"/>
                      <a:srcRect/>
                      <a:stretch>
                        <a:fillRect t="-13000" b="-30000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754186991"/>
                  </a:ext>
                </a:extLst>
              </a:tr>
              <a:tr h="1389320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Tintin" panose="020B0803050302020204" pitchFamily="34" charset="0"/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dirty="0">
                          <a:latin typeface="Tintin" panose="020B0803050302020204" pitchFamily="34" charset="0"/>
                        </a:rPr>
                        <a:t>Weekly Reflections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885045"/>
                  </a:ext>
                </a:extLst>
              </a:tr>
            </a:tbl>
          </a:graphicData>
        </a:graphic>
      </p:graphicFrame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36FD649B-74F8-497E-A0B5-5880ACA54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4283"/>
              </p:ext>
            </p:extLst>
          </p:nvPr>
        </p:nvGraphicFramePr>
        <p:xfrm>
          <a:off x="250866" y="10007366"/>
          <a:ext cx="9839826" cy="399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9826">
                  <a:extLst>
                    <a:ext uri="{9D8B030D-6E8A-4147-A177-3AD203B41FA5}">
                      <a16:colId xmlns:a16="http://schemas.microsoft.com/office/drawing/2014/main" val="2890446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Tintin" panose="020B0803050302020204" pitchFamily="34" charset="0"/>
                        </a:rPr>
                        <a:t>COMING SOON…</a:t>
                      </a:r>
                    </a:p>
                  </a:txBody>
                  <a:tcPr>
                    <a:solidFill>
                      <a:srgbClr val="E1D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52983"/>
                  </a:ext>
                </a:extLst>
              </a:tr>
              <a:tr h="32963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43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B11744-FB31-4F76-A678-D8E6E82A33AA}">
  <we:reference id="wa104381063" version="1.0.0.1" store="en-US" storeType="OMEX"/>
  <we:alternateReferences>
    <we:reference id="WA104381063" version="1.0.0.1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222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Tintin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Kimberley Constable</dc:creator>
  <cp:lastModifiedBy>Kimberley Constable</cp:lastModifiedBy>
  <cp:revision>3</cp:revision>
  <dcterms:created xsi:type="dcterms:W3CDTF">2021-07-23T12:10:59Z</dcterms:created>
  <dcterms:modified xsi:type="dcterms:W3CDTF">2021-07-23T18:43:48Z</dcterms:modified>
</cp:coreProperties>
</file>